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6" r:id="rId3"/>
    <p:sldId id="265" r:id="rId4"/>
    <p:sldId id="261" r:id="rId5"/>
    <p:sldId id="260" r:id="rId6"/>
    <p:sldId id="257" r:id="rId7"/>
    <p:sldId id="258" r:id="rId8"/>
    <p:sldId id="259" r:id="rId9"/>
    <p:sldId id="263" r:id="rId10"/>
    <p:sldId id="262" r:id="rId11"/>
    <p:sldId id="264" r:id="rId12"/>
    <p:sldId id="269" r:id="rId13"/>
    <p:sldId id="271" r:id="rId14"/>
    <p:sldId id="270" r:id="rId15"/>
    <p:sldId id="268" r:id="rId16"/>
    <p:sldId id="273" r:id="rId17"/>
    <p:sldId id="274" r:id="rId18"/>
    <p:sldId id="275" r:id="rId19"/>
    <p:sldId id="278" r:id="rId20"/>
    <p:sldId id="279" r:id="rId21"/>
    <p:sldId id="281" r:id="rId22"/>
    <p:sldId id="282" r:id="rId23"/>
    <p:sldId id="283"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06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CEA8365-7081-4352-B24B-87EE092D685D}" type="datetimeFigureOut">
              <a:rPr lang="en-AU" smtClean="0"/>
              <a:t>15/03/2017</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C6A2EAB-2873-42A7-BA53-915E3CF5711F}" type="slidenum">
              <a:rPr lang="en-AU" smtClean="0"/>
              <a:t>‹#›</a:t>
            </a:fld>
            <a:endParaRPr lang="en-AU"/>
          </a:p>
        </p:txBody>
      </p:sp>
    </p:spTree>
    <p:extLst>
      <p:ext uri="{BB962C8B-B14F-4D97-AF65-F5344CB8AC3E}">
        <p14:creationId xmlns:p14="http://schemas.microsoft.com/office/powerpoint/2010/main" val="271685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a:t>
            </a:fld>
            <a:endParaRPr lang="en-AU"/>
          </a:p>
        </p:txBody>
      </p:sp>
    </p:spTree>
    <p:extLst>
      <p:ext uri="{BB962C8B-B14F-4D97-AF65-F5344CB8AC3E}">
        <p14:creationId xmlns:p14="http://schemas.microsoft.com/office/powerpoint/2010/main" val="2875716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10</a:t>
            </a:fld>
            <a:endParaRPr lang="en-AU"/>
          </a:p>
        </p:txBody>
      </p:sp>
    </p:spTree>
    <p:extLst>
      <p:ext uri="{BB962C8B-B14F-4D97-AF65-F5344CB8AC3E}">
        <p14:creationId xmlns:p14="http://schemas.microsoft.com/office/powerpoint/2010/main" val="2719960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11</a:t>
            </a:fld>
            <a:endParaRPr lang="en-AU"/>
          </a:p>
        </p:txBody>
      </p:sp>
    </p:spTree>
    <p:extLst>
      <p:ext uri="{BB962C8B-B14F-4D97-AF65-F5344CB8AC3E}">
        <p14:creationId xmlns:p14="http://schemas.microsoft.com/office/powerpoint/2010/main" val="175160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12</a:t>
            </a:fld>
            <a:endParaRPr lang="en-AU"/>
          </a:p>
        </p:txBody>
      </p:sp>
    </p:spTree>
    <p:extLst>
      <p:ext uri="{BB962C8B-B14F-4D97-AF65-F5344CB8AC3E}">
        <p14:creationId xmlns:p14="http://schemas.microsoft.com/office/powerpoint/2010/main" val="1707131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13</a:t>
            </a:fld>
            <a:endParaRPr lang="en-AU"/>
          </a:p>
        </p:txBody>
      </p:sp>
    </p:spTree>
    <p:extLst>
      <p:ext uri="{BB962C8B-B14F-4D97-AF65-F5344CB8AC3E}">
        <p14:creationId xmlns:p14="http://schemas.microsoft.com/office/powerpoint/2010/main" val="3936863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14</a:t>
            </a:fld>
            <a:endParaRPr lang="en-AU"/>
          </a:p>
        </p:txBody>
      </p:sp>
    </p:spTree>
    <p:extLst>
      <p:ext uri="{BB962C8B-B14F-4D97-AF65-F5344CB8AC3E}">
        <p14:creationId xmlns:p14="http://schemas.microsoft.com/office/powerpoint/2010/main" val="991843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3">
              <a:buFont typeface="Arial" pitchFamily="34" charset="0"/>
              <a:buChar char="•"/>
            </a:pPr>
            <a:r>
              <a:rPr lang="en-US" sz="1200" b="1" dirty="0" smtClean="0">
                <a:latin typeface="Arial" panose="020B0604020202020204" pitchFamily="34" charset="0"/>
                <a:cs typeface="Arial" panose="020B0604020202020204" pitchFamily="34" charset="0"/>
              </a:rPr>
              <a:t>Deep End Services </a:t>
            </a:r>
          </a:p>
          <a:p>
            <a:pPr lvl="4">
              <a:buFont typeface="Arial" pitchFamily="34" charset="0"/>
              <a:buChar char="•"/>
            </a:pPr>
            <a:r>
              <a:rPr lang="en-US" sz="1200" dirty="0" smtClean="0">
                <a:latin typeface="Arial" panose="020B0604020202020204" pitchFamily="34" charset="0"/>
                <a:cs typeface="Arial" panose="020B0604020202020204" pitchFamily="34" charset="0"/>
              </a:rPr>
              <a:t>2012 – supported significantly larger </a:t>
            </a:r>
            <a:r>
              <a:rPr lang="en-US" sz="1200" dirty="0" err="1" smtClean="0">
                <a:latin typeface="Arial" panose="020B0604020202020204" pitchFamily="34" charset="0"/>
                <a:cs typeface="Arial" panose="020B0604020202020204" pitchFamily="34" charset="0"/>
              </a:rPr>
              <a:t>centre</a:t>
            </a:r>
            <a:r>
              <a:rPr lang="en-US" sz="1200" dirty="0" smtClean="0">
                <a:latin typeface="Arial" panose="020B0604020202020204" pitchFamily="34" charset="0"/>
                <a:cs typeface="Arial" panose="020B0604020202020204" pitchFamily="34" charset="0"/>
              </a:rPr>
              <a:t> (modelled </a:t>
            </a:r>
            <a:r>
              <a:rPr lang="en-US" sz="1200" dirty="0" err="1" smtClean="0">
                <a:latin typeface="Arial" panose="020B0604020202020204" pitchFamily="34" charset="0"/>
                <a:cs typeface="Arial" panose="020B0604020202020204" pitchFamily="34" charset="0"/>
              </a:rPr>
              <a:t>approx</a:t>
            </a:r>
            <a:r>
              <a:rPr lang="en-US" sz="1200" dirty="0" smtClean="0">
                <a:latin typeface="Arial" panose="020B0604020202020204" pitchFamily="34" charset="0"/>
                <a:cs typeface="Arial" panose="020B0604020202020204" pitchFamily="34" charset="0"/>
              </a:rPr>
              <a:t> 15,000sqm retail </a:t>
            </a:r>
            <a:r>
              <a:rPr lang="en-US" sz="1200" dirty="0" err="1" smtClean="0">
                <a:latin typeface="Arial" panose="020B0604020202020204" pitchFamily="34" charset="0"/>
                <a:cs typeface="Arial" panose="020B0604020202020204" pitchFamily="34" charset="0"/>
              </a:rPr>
              <a:t>floorspace</a:t>
            </a:r>
            <a:r>
              <a:rPr lang="en-US" sz="1200" dirty="0" smtClean="0">
                <a:latin typeface="Arial" panose="020B0604020202020204" pitchFamily="34" charset="0"/>
                <a:cs typeface="Arial" panose="020B0604020202020204" pitchFamily="34" charset="0"/>
              </a:rPr>
              <a:t>)</a:t>
            </a:r>
          </a:p>
          <a:p>
            <a:pPr lvl="5">
              <a:buFont typeface="Arial" pitchFamily="34" charset="0"/>
              <a:buChar char="•"/>
            </a:pPr>
            <a:r>
              <a:rPr lang="en-US" sz="1000" b="0" dirty="0" smtClean="0">
                <a:latin typeface="Arial" panose="020B0604020202020204" pitchFamily="34" charset="0"/>
                <a:cs typeface="Arial" panose="020B0604020202020204" pitchFamily="34" charset="0"/>
              </a:rPr>
              <a:t>Largest impacts:  Northgate Village (-9.0%), </a:t>
            </a:r>
            <a:r>
              <a:rPr lang="en-US" sz="1000" b="0" dirty="0" err="1" smtClean="0">
                <a:latin typeface="Arial" panose="020B0604020202020204" pitchFamily="34" charset="0"/>
                <a:cs typeface="Arial" panose="020B0604020202020204" pitchFamily="34" charset="0"/>
              </a:rPr>
              <a:t>Pooraka</a:t>
            </a:r>
            <a:r>
              <a:rPr lang="en-US" sz="1000" b="0" dirty="0" smtClean="0">
                <a:latin typeface="Arial" panose="020B0604020202020204" pitchFamily="34" charset="0"/>
                <a:cs typeface="Arial" panose="020B0604020202020204" pitchFamily="34" charset="0"/>
              </a:rPr>
              <a:t> (-7.9%), Enfield Plaza (-7.2%)</a:t>
            </a:r>
          </a:p>
          <a:p>
            <a:pPr lvl="4">
              <a:buFont typeface="Arial" pitchFamily="34" charset="0"/>
              <a:buChar char="•"/>
            </a:pPr>
            <a:r>
              <a:rPr lang="en-US" sz="1200" dirty="0" smtClean="0">
                <a:latin typeface="Arial" panose="020B0604020202020204" pitchFamily="34" charset="0"/>
                <a:cs typeface="Arial" panose="020B0604020202020204" pitchFamily="34" charset="0"/>
              </a:rPr>
              <a:t>2016 – reduced retail (modelled </a:t>
            </a:r>
            <a:r>
              <a:rPr lang="en-US" sz="1200" dirty="0" err="1" smtClean="0">
                <a:latin typeface="Arial" panose="020B0604020202020204" pitchFamily="34" charset="0"/>
                <a:cs typeface="Arial" panose="020B0604020202020204" pitchFamily="34" charset="0"/>
              </a:rPr>
              <a:t>approx</a:t>
            </a:r>
            <a:r>
              <a:rPr lang="en-US" sz="1200" dirty="0" smtClean="0">
                <a:latin typeface="Arial" panose="020B0604020202020204" pitchFamily="34" charset="0"/>
                <a:cs typeface="Arial" panose="020B0604020202020204" pitchFamily="34" charset="0"/>
              </a:rPr>
              <a:t> 8,500sqm)</a:t>
            </a:r>
          </a:p>
          <a:p>
            <a:pPr lvl="5">
              <a:buFont typeface="Arial" pitchFamily="34" charset="0"/>
              <a:buChar char="•"/>
            </a:pPr>
            <a:r>
              <a:rPr lang="en-US" sz="1000" b="0" dirty="0" smtClean="0">
                <a:latin typeface="Arial" panose="020B0604020202020204" pitchFamily="34" charset="0"/>
                <a:cs typeface="Arial" panose="020B0604020202020204" pitchFamily="34" charset="0"/>
              </a:rPr>
              <a:t>Largest impacts: </a:t>
            </a:r>
            <a:r>
              <a:rPr lang="en-US" sz="1000" dirty="0" smtClean="0">
                <a:latin typeface="Arial" panose="020B0604020202020204" pitchFamily="34" charset="0"/>
                <a:cs typeface="Arial" panose="020B0604020202020204" pitchFamily="34" charset="0"/>
              </a:rPr>
              <a:t>Northgate Village (-8.0%), </a:t>
            </a:r>
            <a:r>
              <a:rPr lang="en-US" sz="1000" dirty="0" err="1" smtClean="0">
                <a:latin typeface="Arial" panose="020B0604020202020204" pitchFamily="34" charset="0"/>
                <a:cs typeface="Arial" panose="020B0604020202020204" pitchFamily="34" charset="0"/>
              </a:rPr>
              <a:t>Pooraka</a:t>
            </a:r>
            <a:r>
              <a:rPr lang="en-US" sz="1000" dirty="0" smtClean="0">
                <a:latin typeface="Arial" panose="020B0604020202020204" pitchFamily="34" charset="0"/>
                <a:cs typeface="Arial" panose="020B0604020202020204" pitchFamily="34" charset="0"/>
              </a:rPr>
              <a:t> (-7.5%)</a:t>
            </a:r>
          </a:p>
          <a:p>
            <a:pPr lvl="5">
              <a:buFont typeface="Arial" pitchFamily="34" charset="0"/>
              <a:buChar char="•"/>
            </a:pPr>
            <a:r>
              <a:rPr lang="en-US" sz="1000" dirty="0" smtClean="0">
                <a:latin typeface="Arial" panose="020B0604020202020204" pitchFamily="34" charset="0"/>
                <a:cs typeface="Arial" panose="020B0604020202020204" pitchFamily="34" charset="0"/>
              </a:rPr>
              <a:t>“These will be one-off impacts that decline over time as population and spending growth occurs in the catchment and elsewhere in Northern Adelaide”</a:t>
            </a:r>
          </a:p>
          <a:p>
            <a:pPr lvl="4">
              <a:buFont typeface="Arial" pitchFamily="34" charset="0"/>
              <a:buChar char="•"/>
            </a:pPr>
            <a:r>
              <a:rPr lang="en-US" sz="1200" dirty="0" smtClean="0">
                <a:latin typeface="Arial" panose="020B0604020202020204" pitchFamily="34" charset="0"/>
                <a:cs typeface="Arial" panose="020B0604020202020204" pitchFamily="34" charset="0"/>
              </a:rPr>
              <a:t>2017 – response to submissions</a:t>
            </a:r>
          </a:p>
          <a:p>
            <a:pPr marL="630936" marR="0" lvl="3" indent="-164592"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URPS and Property &amp; Advisory</a:t>
            </a:r>
          </a:p>
          <a:p>
            <a:pPr marL="859536" marR="0" lvl="4" indent="-173736"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2016 – independent peer review of consultation draft</a:t>
            </a:r>
            <a:endParaRPr kumimoji="0" lang="en-US" sz="11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859536" marR="0" lvl="4" indent="-173736"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0" i="0" u="none" strike="noStrike" kern="1200" cap="none" spc="0" normalizeH="0" baseline="0" noProof="0" dirty="0" smtClean="0">
                <a:ln>
                  <a:noFill/>
                </a:ln>
                <a:solidFill>
                  <a:srgbClr val="0070C0"/>
                </a:solidFill>
                <a:effectLst/>
                <a:uLnTx/>
                <a:uFillTx/>
                <a:latin typeface="Arial" panose="020B0604020202020204" pitchFamily="34" charset="0"/>
                <a:ea typeface="+mn-ea"/>
                <a:cs typeface="Arial" panose="020B0604020202020204" pitchFamily="34" charset="0"/>
              </a:rPr>
              <a:t>“the introduction of a new full-line supermarket can be supported in market terms, and has potential to reduce escape spending by providing a more convenient location at which to undertake weekly grocery shopping</a:t>
            </a: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we broadly concur on the rates and multiples employed, however have not independently modelled the proposal.</a:t>
            </a:r>
          </a:p>
          <a:p>
            <a:pPr marL="859536" marR="0" lvl="4" indent="-173736"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0" i="0" u="none" strike="noStrike" kern="1200" cap="none" spc="0" normalizeH="0" baseline="0" noProof="0" dirty="0" smtClean="0">
                <a:ln>
                  <a:noFill/>
                </a:ln>
                <a:solidFill>
                  <a:srgbClr val="0070C0"/>
                </a:solidFill>
                <a:effectLst/>
                <a:uLnTx/>
                <a:uFillTx/>
                <a:latin typeface="Arial" panose="020B0604020202020204" pitchFamily="34" charset="0"/>
                <a:ea typeface="+mn-ea"/>
                <a:cs typeface="Arial" panose="020B0604020202020204" pitchFamily="34" charset="0"/>
              </a:rPr>
              <a:t>“competitive trading impacts are acceptable and within the bounds of normal retail competition, and will not impede the viability of other </a:t>
            </a:r>
            <a:r>
              <a:rPr kumimoji="0" lang="en-US" sz="1100" b="0" i="0" u="none" strike="noStrike" kern="1200" cap="none" spc="0" normalizeH="0" baseline="0" noProof="0" dirty="0" err="1" smtClean="0">
                <a:ln>
                  <a:noFill/>
                </a:ln>
                <a:solidFill>
                  <a:srgbClr val="0070C0"/>
                </a:solidFill>
                <a:effectLst/>
                <a:uLnTx/>
                <a:uFillTx/>
                <a:latin typeface="Arial" panose="020B0604020202020204" pitchFamily="34" charset="0"/>
                <a:ea typeface="+mn-ea"/>
                <a:cs typeface="Arial" panose="020B0604020202020204" pitchFamily="34" charset="0"/>
              </a:rPr>
              <a:t>centres</a:t>
            </a:r>
            <a:r>
              <a:rPr kumimoji="0" lang="en-US" sz="1100" b="0" i="0" u="none" strike="noStrike" kern="1200" cap="none" spc="0" normalizeH="0" baseline="0" noProof="0" dirty="0" smtClean="0">
                <a:ln>
                  <a:noFill/>
                </a:ln>
                <a:solidFill>
                  <a:srgbClr val="0070C0"/>
                </a:solidFill>
                <a:effectLst/>
                <a:uLnTx/>
                <a:uFillTx/>
                <a:latin typeface="Arial" panose="020B0604020202020204" pitchFamily="34" charset="0"/>
                <a:ea typeface="+mn-ea"/>
                <a:cs typeface="Arial" panose="020B0604020202020204" pitchFamily="34" charset="0"/>
              </a:rPr>
              <a:t> in the region.”- </a:t>
            </a: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we broadly concur based on the percentage turnover/</a:t>
            </a:r>
            <a:r>
              <a:rPr kumimoji="0" lang="en-US" sz="11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sqm</a:t>
            </a: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reduction identified by the Report’s analysis, however have not independently modelled the proposal.</a:t>
            </a:r>
          </a:p>
          <a:p>
            <a:pPr marL="859536" marR="0" lvl="4" indent="-173736"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Percentage turnover/</a:t>
            </a:r>
            <a:r>
              <a:rPr kumimoji="0" lang="en-US" sz="11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sqm</a:t>
            </a: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diminution is material in some competing </a:t>
            </a:r>
            <a:r>
              <a:rPr kumimoji="0" lang="en-US" sz="11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centres</a:t>
            </a: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although this should recover relatively quickly under the circumstances.</a:t>
            </a:r>
          </a:p>
          <a:p>
            <a:pPr marL="859536" marR="0" lvl="4" indent="-173736" algn="l" defTabSz="914400" rtl="0" eaLnBrk="1" fontAlgn="auto" latinLnBrk="0" hangingPunct="1">
              <a:lnSpc>
                <a:spcPct val="100000"/>
              </a:lnSpc>
              <a:spcBef>
                <a:spcPts val="300"/>
              </a:spcBef>
              <a:spcAft>
                <a:spcPts val="0"/>
              </a:spcAft>
              <a:buClr>
                <a:srgbClr val="F96A1B"/>
              </a:buClr>
              <a:buSzTx/>
              <a:buFont typeface="Arial" pitchFamily="34" charset="0"/>
              <a:buChar char="•"/>
              <a:tabLst/>
              <a:defRPr/>
            </a:pPr>
            <a:r>
              <a:rPr kumimoji="0" lang="en-US" sz="11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2017 – independent peer review of submissions and responses</a:t>
            </a:r>
          </a:p>
          <a:p>
            <a:endParaRPr lang="en-AU" dirty="0"/>
          </a:p>
        </p:txBody>
      </p:sp>
      <p:sp>
        <p:nvSpPr>
          <p:cNvPr id="4" name="Slide Number Placeholder 3"/>
          <p:cNvSpPr>
            <a:spLocks noGrp="1"/>
          </p:cNvSpPr>
          <p:nvPr>
            <p:ph type="sldNum" sz="quarter" idx="10"/>
          </p:nvPr>
        </p:nvSpPr>
        <p:spPr/>
        <p:txBody>
          <a:bodyPr/>
          <a:lstStyle/>
          <a:p>
            <a:fld id="{AC6A2EAB-2873-42A7-BA53-915E3CF5711F}" type="slidenum">
              <a:rPr lang="en-AU" smtClean="0"/>
              <a:t>15</a:t>
            </a:fld>
            <a:endParaRPr lang="en-AU"/>
          </a:p>
        </p:txBody>
      </p:sp>
    </p:spTree>
    <p:extLst>
      <p:ext uri="{BB962C8B-B14F-4D97-AF65-F5344CB8AC3E}">
        <p14:creationId xmlns:p14="http://schemas.microsoft.com/office/powerpoint/2010/main" val="4282276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16</a:t>
            </a:fld>
            <a:endParaRPr lang="en-AU"/>
          </a:p>
        </p:txBody>
      </p:sp>
    </p:spTree>
    <p:extLst>
      <p:ext uri="{BB962C8B-B14F-4D97-AF65-F5344CB8AC3E}">
        <p14:creationId xmlns:p14="http://schemas.microsoft.com/office/powerpoint/2010/main" val="4026760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17</a:t>
            </a:fld>
            <a:endParaRPr lang="en-AU"/>
          </a:p>
        </p:txBody>
      </p:sp>
    </p:spTree>
    <p:extLst>
      <p:ext uri="{BB962C8B-B14F-4D97-AF65-F5344CB8AC3E}">
        <p14:creationId xmlns:p14="http://schemas.microsoft.com/office/powerpoint/2010/main" val="4227980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18</a:t>
            </a:fld>
            <a:endParaRPr lang="en-AU"/>
          </a:p>
        </p:txBody>
      </p:sp>
    </p:spTree>
    <p:extLst>
      <p:ext uri="{BB962C8B-B14F-4D97-AF65-F5344CB8AC3E}">
        <p14:creationId xmlns:p14="http://schemas.microsoft.com/office/powerpoint/2010/main" val="3631283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19</a:t>
            </a:fld>
            <a:endParaRPr lang="en-AU"/>
          </a:p>
        </p:txBody>
      </p:sp>
    </p:spTree>
    <p:extLst>
      <p:ext uri="{BB962C8B-B14F-4D97-AF65-F5344CB8AC3E}">
        <p14:creationId xmlns:p14="http://schemas.microsoft.com/office/powerpoint/2010/main" val="2479555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2</a:t>
            </a:fld>
            <a:endParaRPr lang="en-AU"/>
          </a:p>
        </p:txBody>
      </p:sp>
    </p:spTree>
    <p:extLst>
      <p:ext uri="{BB962C8B-B14F-4D97-AF65-F5344CB8AC3E}">
        <p14:creationId xmlns:p14="http://schemas.microsoft.com/office/powerpoint/2010/main" val="10741806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20</a:t>
            </a:fld>
            <a:endParaRPr lang="en-AU"/>
          </a:p>
        </p:txBody>
      </p:sp>
    </p:spTree>
    <p:extLst>
      <p:ext uri="{BB962C8B-B14F-4D97-AF65-F5344CB8AC3E}">
        <p14:creationId xmlns:p14="http://schemas.microsoft.com/office/powerpoint/2010/main" val="3060504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21</a:t>
            </a:fld>
            <a:endParaRPr lang="en-AU"/>
          </a:p>
        </p:txBody>
      </p:sp>
    </p:spTree>
    <p:extLst>
      <p:ext uri="{BB962C8B-B14F-4D97-AF65-F5344CB8AC3E}">
        <p14:creationId xmlns:p14="http://schemas.microsoft.com/office/powerpoint/2010/main" val="1401882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AU" sz="1400" b="1" i="0" u="none" strike="noStrike" kern="1200" cap="none" spc="0" normalizeH="0" baseline="0" noProof="0" dirty="0" smtClean="0">
                <a:ln>
                  <a:noFill/>
                </a:ln>
                <a:solidFill>
                  <a:srgbClr val="000000"/>
                </a:solidFill>
                <a:effectLst/>
                <a:uLnTx/>
                <a:uFillTx/>
                <a:latin typeface="Times New Roman"/>
                <a:ea typeface="Calibri"/>
                <a:cs typeface="+mn-cs"/>
              </a:rPr>
              <a:t>57—Requirements for premises</a:t>
            </a:r>
          </a:p>
          <a:p>
            <a:pPr marL="504190" marR="0" lvl="0" indent="-504190" algn="l" defTabSz="914400" rtl="0" eaLnBrk="1" fontAlgn="auto" latinLnBrk="0" hangingPunct="1">
              <a:lnSpc>
                <a:spcPct val="115000"/>
              </a:lnSpc>
              <a:spcBef>
                <a:spcPts val="600"/>
              </a:spcBef>
              <a:spcAft>
                <a:spcPts val="0"/>
              </a:spcAft>
              <a:buClrTx/>
              <a:buSzTx/>
              <a:buFontTx/>
              <a:buNone/>
              <a:tabLst/>
              <a:defRPr/>
            </a:pP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(1)     An applicant for a licence for premises or proposed premises must satisfy the licensing authority—</a:t>
            </a:r>
            <a:endParaRPr kumimoji="0" lang="en-AU" sz="1200" b="0" i="0" u="none" strike="noStrike" kern="1200" cap="none" spc="0" normalizeH="0" baseline="0" noProof="0" dirty="0" smtClean="0">
              <a:ln>
                <a:noFill/>
              </a:ln>
              <a:solidFill>
                <a:prstClr val="black"/>
              </a:solidFill>
              <a:effectLst/>
              <a:uLnTx/>
              <a:uFillTx/>
              <a:latin typeface="+mn-lt"/>
              <a:ea typeface="Calibri"/>
              <a:cs typeface="Times New Roman"/>
            </a:endParaRPr>
          </a:p>
          <a:p>
            <a:pPr marL="1008380" marR="0" lvl="0" indent="-504190" algn="l" defTabSz="914400" rtl="0" eaLnBrk="1" fontAlgn="auto" latinLnBrk="0" hangingPunct="1">
              <a:lnSpc>
                <a:spcPct val="115000"/>
              </a:lnSpc>
              <a:spcBef>
                <a:spcPts val="600"/>
              </a:spcBef>
              <a:spcAft>
                <a:spcPts val="0"/>
              </a:spcAft>
              <a:buClrTx/>
              <a:buSzTx/>
              <a:buFontTx/>
              <a:buNone/>
              <a:tabLst/>
              <a:defRPr/>
            </a:pP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(a)     that the premises for which the licence is sought are, or, in the case of premises not yet constructed, will be, of sufficient standard for the purpose of properly carrying on business under the licence; and</a:t>
            </a:r>
            <a:endParaRPr kumimoji="0" lang="en-AU" sz="1200" b="0" i="0" u="none" strike="noStrike" kern="1200" cap="none" spc="0" normalizeH="0" baseline="0" noProof="0" dirty="0" smtClean="0">
              <a:ln>
                <a:noFill/>
              </a:ln>
              <a:solidFill>
                <a:prstClr val="black"/>
              </a:solidFill>
              <a:effectLst/>
              <a:uLnTx/>
              <a:uFillTx/>
              <a:latin typeface="+mn-lt"/>
              <a:ea typeface="Calibri"/>
              <a:cs typeface="Times New Roman"/>
            </a:endParaRPr>
          </a:p>
          <a:p>
            <a:pPr marL="1008380" marR="0" lvl="0" indent="-504190" algn="l" defTabSz="914400" rtl="0" eaLnBrk="1" fontAlgn="auto" latinLnBrk="0" hangingPunct="1">
              <a:lnSpc>
                <a:spcPct val="115000"/>
              </a:lnSpc>
              <a:spcBef>
                <a:spcPts val="600"/>
              </a:spcBef>
              <a:spcAft>
                <a:spcPts val="0"/>
              </a:spcAft>
              <a:buClrTx/>
              <a:buSzTx/>
              <a:buFontTx/>
              <a:buNone/>
              <a:tabLst/>
              <a:defRPr/>
            </a:pP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(b)     that the operation of the licence would be unlikely—</a:t>
            </a:r>
            <a:endParaRPr kumimoji="0" lang="en-AU" sz="1200" b="0" i="0" u="none" strike="noStrike" kern="1200" cap="none" spc="0" normalizeH="0" baseline="0" noProof="0" dirty="0" smtClean="0">
              <a:ln>
                <a:noFill/>
              </a:ln>
              <a:solidFill>
                <a:prstClr val="black"/>
              </a:solidFill>
              <a:effectLst/>
              <a:uLnTx/>
              <a:uFillTx/>
              <a:latin typeface="+mn-lt"/>
              <a:ea typeface="Calibri"/>
              <a:cs typeface="Times New Roman"/>
            </a:endParaRPr>
          </a:p>
          <a:p>
            <a:pPr marL="1512570" marR="0" lvl="0" indent="-504190" algn="l" defTabSz="914400" rtl="0" eaLnBrk="1" fontAlgn="auto" latinLnBrk="0" hangingPunct="1">
              <a:lnSpc>
                <a:spcPct val="115000"/>
              </a:lnSpc>
              <a:spcBef>
                <a:spcPts val="600"/>
              </a:spcBef>
              <a:spcAft>
                <a:spcPts val="0"/>
              </a:spcAft>
              <a:buClrTx/>
              <a:buSzTx/>
              <a:buFontTx/>
              <a:buNone/>
              <a:tabLst/>
              <a:defRPr/>
            </a:pP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a:t>
            </a:r>
            <a:r>
              <a:rPr kumimoji="0" lang="en-AU" sz="1200" b="0" i="0" u="none" strike="noStrike" kern="1200" cap="none" spc="0" normalizeH="0" baseline="0" noProof="0" dirty="0" err="1" smtClean="0">
                <a:ln>
                  <a:noFill/>
                </a:ln>
                <a:solidFill>
                  <a:srgbClr val="000000"/>
                </a:solidFill>
                <a:effectLst/>
                <a:uLnTx/>
                <a:uFillTx/>
                <a:latin typeface="Times New Roman"/>
                <a:ea typeface="Calibri"/>
                <a:cs typeface="Times New Roman"/>
              </a:rPr>
              <a:t>i</a:t>
            </a: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to result in undue offence, annoyance, disturbance or inconvenience to people who reside, work or worship in the vicinity of the premises; or</a:t>
            </a:r>
            <a:endParaRPr kumimoji="0" lang="en-AU" sz="1200" b="0" i="0" u="none" strike="noStrike" kern="1200" cap="none" spc="0" normalizeH="0" baseline="0" noProof="0" dirty="0" smtClean="0">
              <a:ln>
                <a:noFill/>
              </a:ln>
              <a:solidFill>
                <a:prstClr val="black"/>
              </a:solidFill>
              <a:effectLst/>
              <a:uLnTx/>
              <a:uFillTx/>
              <a:latin typeface="+mn-lt"/>
              <a:ea typeface="Calibri"/>
              <a:cs typeface="Times New Roman"/>
            </a:endParaRPr>
          </a:p>
          <a:p>
            <a:pPr marL="1512570" marR="0" lvl="0" indent="-504190" algn="l" defTabSz="914400" rtl="0" eaLnBrk="1" fontAlgn="auto" latinLnBrk="0" hangingPunct="1">
              <a:lnSpc>
                <a:spcPct val="115000"/>
              </a:lnSpc>
              <a:spcBef>
                <a:spcPts val="600"/>
              </a:spcBef>
              <a:spcAft>
                <a:spcPts val="0"/>
              </a:spcAft>
              <a:buClrTx/>
              <a:buSzTx/>
              <a:buFontTx/>
              <a:buNone/>
              <a:tabLst/>
              <a:defRPr/>
            </a:pPr>
            <a:r>
              <a:rPr kumimoji="0" lang="en-AU" sz="1200" b="0" i="0" u="none" strike="noStrike" kern="1200" cap="none" spc="0" normalizeH="0" baseline="0" noProof="0" dirty="0" smtClean="0">
                <a:ln>
                  <a:noFill/>
                </a:ln>
                <a:solidFill>
                  <a:srgbClr val="000000"/>
                </a:solidFill>
                <a:effectLst/>
                <a:uLnTx/>
                <a:uFillTx/>
                <a:latin typeface="Times New Roman"/>
                <a:ea typeface="Calibri"/>
                <a:cs typeface="Times New Roman"/>
              </a:rPr>
              <a:t>    (ii)     to prejudice the safety or welfare of children attending kindergarten, primary school or secondary school in the vicinity of the premises.</a:t>
            </a:r>
            <a:endParaRPr kumimoji="0" lang="en-AU" sz="1200" b="0" i="0" u="none" strike="noStrike" kern="1200" cap="none" spc="0" normalizeH="0" baseline="0" noProof="0" dirty="0" smtClean="0">
              <a:ln>
                <a:noFill/>
              </a:ln>
              <a:solidFill>
                <a:prstClr val="black"/>
              </a:solidFill>
              <a:effectLst/>
              <a:uLnTx/>
              <a:uFillTx/>
              <a:latin typeface="+mn-lt"/>
              <a:ea typeface="Calibri"/>
              <a:cs typeface="Times New Roman"/>
            </a:endParaRPr>
          </a:p>
          <a:p>
            <a:endParaRPr lang="en-AU" dirty="0"/>
          </a:p>
        </p:txBody>
      </p:sp>
      <p:sp>
        <p:nvSpPr>
          <p:cNvPr id="4" name="Slide Number Placeholder 3"/>
          <p:cNvSpPr>
            <a:spLocks noGrp="1"/>
          </p:cNvSpPr>
          <p:nvPr>
            <p:ph type="sldNum" sz="quarter" idx="10"/>
          </p:nvPr>
        </p:nvSpPr>
        <p:spPr/>
        <p:txBody>
          <a:bodyPr/>
          <a:lstStyle/>
          <a:p>
            <a:fld id="{AC6A2EAB-2873-42A7-BA53-915E3CF5711F}" type="slidenum">
              <a:rPr lang="en-AU" smtClean="0"/>
              <a:t>22</a:t>
            </a:fld>
            <a:endParaRPr lang="en-AU"/>
          </a:p>
        </p:txBody>
      </p:sp>
    </p:spTree>
    <p:extLst>
      <p:ext uri="{BB962C8B-B14F-4D97-AF65-F5344CB8AC3E}">
        <p14:creationId xmlns:p14="http://schemas.microsoft.com/office/powerpoint/2010/main" val="445760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C6A2EAB-2873-42A7-BA53-915E3CF5711F}" type="slidenum">
              <a:rPr lang="en-AU" smtClean="0"/>
              <a:t>23</a:t>
            </a:fld>
            <a:endParaRPr lang="en-AU"/>
          </a:p>
        </p:txBody>
      </p:sp>
    </p:spTree>
    <p:extLst>
      <p:ext uri="{BB962C8B-B14F-4D97-AF65-F5344CB8AC3E}">
        <p14:creationId xmlns:p14="http://schemas.microsoft.com/office/powerpoint/2010/main" val="508678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3</a:t>
            </a:fld>
            <a:endParaRPr lang="en-AU"/>
          </a:p>
        </p:txBody>
      </p:sp>
    </p:spTree>
    <p:extLst>
      <p:ext uri="{BB962C8B-B14F-4D97-AF65-F5344CB8AC3E}">
        <p14:creationId xmlns:p14="http://schemas.microsoft.com/office/powerpoint/2010/main" val="367197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4</a:t>
            </a:fld>
            <a:endParaRPr lang="en-AU"/>
          </a:p>
        </p:txBody>
      </p:sp>
    </p:spTree>
    <p:extLst>
      <p:ext uri="{BB962C8B-B14F-4D97-AF65-F5344CB8AC3E}">
        <p14:creationId xmlns:p14="http://schemas.microsoft.com/office/powerpoint/2010/main" val="1383788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5</a:t>
            </a:fld>
            <a:endParaRPr lang="en-AU"/>
          </a:p>
        </p:txBody>
      </p:sp>
    </p:spTree>
    <p:extLst>
      <p:ext uri="{BB962C8B-B14F-4D97-AF65-F5344CB8AC3E}">
        <p14:creationId xmlns:p14="http://schemas.microsoft.com/office/powerpoint/2010/main" val="3069227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6</a:t>
            </a:fld>
            <a:endParaRPr lang="en-AU"/>
          </a:p>
        </p:txBody>
      </p:sp>
    </p:spTree>
    <p:extLst>
      <p:ext uri="{BB962C8B-B14F-4D97-AF65-F5344CB8AC3E}">
        <p14:creationId xmlns:p14="http://schemas.microsoft.com/office/powerpoint/2010/main" val="90733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7</a:t>
            </a:fld>
            <a:endParaRPr lang="en-AU"/>
          </a:p>
        </p:txBody>
      </p:sp>
    </p:spTree>
    <p:extLst>
      <p:ext uri="{BB962C8B-B14F-4D97-AF65-F5344CB8AC3E}">
        <p14:creationId xmlns:p14="http://schemas.microsoft.com/office/powerpoint/2010/main" val="10199297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8</a:t>
            </a:fld>
            <a:endParaRPr lang="en-AU"/>
          </a:p>
        </p:txBody>
      </p:sp>
    </p:spTree>
    <p:extLst>
      <p:ext uri="{BB962C8B-B14F-4D97-AF65-F5344CB8AC3E}">
        <p14:creationId xmlns:p14="http://schemas.microsoft.com/office/powerpoint/2010/main" val="678083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C6A2EAB-2873-42A7-BA53-915E3CF5711F}" type="slidenum">
              <a:rPr lang="en-AU" smtClean="0"/>
              <a:t>9</a:t>
            </a:fld>
            <a:endParaRPr lang="en-AU"/>
          </a:p>
        </p:txBody>
      </p:sp>
    </p:spTree>
    <p:extLst>
      <p:ext uri="{BB962C8B-B14F-4D97-AF65-F5344CB8AC3E}">
        <p14:creationId xmlns:p14="http://schemas.microsoft.com/office/powerpoint/2010/main" val="2124584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47D271B-F242-45D3-AA1F-46BDBA144EAC}" type="datetimeFigureOut">
              <a:rPr lang="en-AU" smtClean="0"/>
              <a:t>15/03/2017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7D271B-F242-45D3-AA1F-46BDBA144EAC}" type="datetimeFigureOut">
              <a:rPr lang="en-AU" smtClean="0"/>
              <a:t>15/03/2017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7D271B-F242-45D3-AA1F-46BDBA144EAC}" type="datetimeFigureOut">
              <a:rPr lang="en-AU" smtClean="0"/>
              <a:t>15/03/2017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7D271B-F242-45D3-AA1F-46BDBA144EAC}" type="datetimeFigureOut">
              <a:rPr lang="en-AU" smtClean="0"/>
              <a:t>15/03/2017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71B-F242-45D3-AA1F-46BDBA144EAC}" type="datetimeFigureOut">
              <a:rPr lang="en-AU" smtClean="0"/>
              <a:t>15/03/2017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7D271B-F242-45D3-AA1F-46BDBA144EAC}" type="datetimeFigureOut">
              <a:rPr lang="en-AU" smtClean="0"/>
              <a:t>15/03/2017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6B4068-6EF4-442C-82D1-4439F63910F9}"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7D271B-F242-45D3-AA1F-46BDBA144EAC}" type="datetimeFigureOut">
              <a:rPr lang="en-AU" smtClean="0"/>
              <a:t>15/03/2017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7D271B-F242-45D3-AA1F-46BDBA144EAC}" type="datetimeFigureOut">
              <a:rPr lang="en-AU" smtClean="0"/>
              <a:t>15/03/2017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7D271B-F242-45D3-AA1F-46BDBA144EAC}" type="datetimeFigureOut">
              <a:rPr lang="en-AU" smtClean="0"/>
              <a:t>15/03/2017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47D271B-F242-45D3-AA1F-46BDBA144EAC}" type="datetimeFigureOut">
              <a:rPr lang="en-AU" smtClean="0"/>
              <a:t>15/03/2017</a:t>
            </a:fld>
            <a:endParaRPr lang="en-A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A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E86B4068-6EF4-442C-82D1-4439F63910F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7D271B-F242-45D3-AA1F-46BDBA144EAC}" type="datetimeFigureOut">
              <a:rPr lang="en-AU" smtClean="0"/>
              <a:t>15/03/2017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6B4068-6EF4-442C-82D1-4439F63910F9}"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47D271B-F242-45D3-AA1F-46BDBA144EAC}" type="datetimeFigureOut">
              <a:rPr lang="en-AU" smtClean="0"/>
              <a:t>15/03/2017</a:t>
            </a:fld>
            <a:endParaRPr lang="en-A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A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E86B4068-6EF4-442C-82D1-4439F63910F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Light industry zone </a:t>
            </a:r>
            <a:r>
              <a:rPr lang="en-US" dirty="0" err="1" smtClean="0"/>
              <a:t>northfield</a:t>
            </a:r>
            <a:r>
              <a:rPr lang="en-US" dirty="0" smtClean="0"/>
              <a:t> DPA</a:t>
            </a:r>
            <a:endParaRPr lang="en-AU" dirty="0"/>
          </a:p>
        </p:txBody>
      </p:sp>
      <p:sp>
        <p:nvSpPr>
          <p:cNvPr id="3" name="Subtitle 2"/>
          <p:cNvSpPr>
            <a:spLocks noGrp="1"/>
          </p:cNvSpPr>
          <p:nvPr>
            <p:ph type="subTitle" idx="1"/>
          </p:nvPr>
        </p:nvSpPr>
        <p:spPr/>
        <p:txBody>
          <a:bodyPr/>
          <a:lstStyle/>
          <a:p>
            <a:r>
              <a:rPr lang="en-US" dirty="0" smtClean="0"/>
              <a:t>Post consultation discussion</a:t>
            </a:r>
            <a:endParaRPr lang="en-AU" dirty="0"/>
          </a:p>
        </p:txBody>
      </p:sp>
    </p:spTree>
    <p:extLst>
      <p:ext uri="{BB962C8B-B14F-4D97-AF65-F5344CB8AC3E}">
        <p14:creationId xmlns:p14="http://schemas.microsoft.com/office/powerpoint/2010/main" val="22277228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a:t>
            </a:r>
            <a:r>
              <a:rPr lang="en-US" dirty="0" err="1" smtClean="0"/>
              <a:t>COmmercial</a:t>
            </a:r>
            <a:endParaRPr lang="en-AU" dirty="0"/>
          </a:p>
        </p:txBody>
      </p:sp>
      <p:sp>
        <p:nvSpPr>
          <p:cNvPr id="4" name="Content Placeholder 3"/>
          <p:cNvSpPr>
            <a:spLocks noGrp="1"/>
          </p:cNvSpPr>
          <p:nvPr>
            <p:ph idx="1"/>
          </p:nvPr>
        </p:nvSpPr>
        <p:spPr/>
        <p:txBody>
          <a:bodyPr>
            <a:normAutofit lnSpcReduction="10000"/>
          </a:bodyPr>
          <a:lstStyle/>
          <a:p>
            <a:pPr>
              <a:buFont typeface="Arial" pitchFamily="34" charset="0"/>
              <a:buChar char="•"/>
            </a:pPr>
            <a:r>
              <a:rPr lang="en-US" sz="2000" dirty="0" smtClean="0">
                <a:latin typeface="Arial" panose="020B0604020202020204" pitchFamily="34" charset="0"/>
                <a:cs typeface="Arial" panose="020B0604020202020204" pitchFamily="34" charset="0"/>
              </a:rPr>
              <a:t>Existing retailers</a:t>
            </a:r>
          </a:p>
          <a:p>
            <a:pPr lvl="3">
              <a:buFont typeface="Arial" pitchFamily="34" charset="0"/>
              <a:buChar char="•"/>
            </a:pPr>
            <a:r>
              <a:rPr lang="en-US" sz="1800" dirty="0">
                <a:latin typeface="Arial" panose="020B0604020202020204" pitchFamily="34" charset="0"/>
                <a:cs typeface="Arial" panose="020B0604020202020204" pitchFamily="34" charset="0"/>
              </a:rPr>
              <a:t>r</a:t>
            </a:r>
            <a:r>
              <a:rPr lang="en-US" sz="1800" b="0" dirty="0" smtClean="0">
                <a:latin typeface="Arial" panose="020B0604020202020204" pitchFamily="34" charset="0"/>
                <a:cs typeface="Arial" panose="020B0604020202020204" pitchFamily="34" charset="0"/>
              </a:rPr>
              <a:t>etail unnecessary </a:t>
            </a:r>
          </a:p>
          <a:p>
            <a:pPr lvl="3">
              <a:buFont typeface="Arial" pitchFamily="34" charset="0"/>
              <a:buChar char="•"/>
            </a:pPr>
            <a:r>
              <a:rPr lang="en-US" sz="1800" dirty="0" smtClean="0">
                <a:latin typeface="Arial" panose="020B0604020202020204" pitchFamily="34" charset="0"/>
                <a:cs typeface="Arial" panose="020B0604020202020204" pitchFamily="34" charset="0"/>
              </a:rPr>
              <a:t>retail component </a:t>
            </a:r>
            <a:r>
              <a:rPr lang="en-US" sz="1800" b="0" dirty="0" smtClean="0">
                <a:latin typeface="Arial" panose="020B0604020202020204" pitchFamily="34" charset="0"/>
                <a:cs typeface="Arial" panose="020B0604020202020204" pitchFamily="34" charset="0"/>
              </a:rPr>
              <a:t>excessive</a:t>
            </a:r>
          </a:p>
          <a:p>
            <a:pPr lvl="3">
              <a:buFont typeface="Arial" pitchFamily="34" charset="0"/>
              <a:buChar char="•"/>
            </a:pPr>
            <a:r>
              <a:rPr lang="en-US" sz="1800" dirty="0" smtClean="0">
                <a:latin typeface="Arial" panose="020B0604020202020204" pitchFamily="34" charset="0"/>
                <a:cs typeface="Arial" panose="020B0604020202020204" pitchFamily="34" charset="0"/>
              </a:rPr>
              <a:t>impact on other </a:t>
            </a:r>
            <a:r>
              <a:rPr lang="en-US" sz="1800" dirty="0" err="1" smtClean="0">
                <a:latin typeface="Arial" panose="020B0604020202020204" pitchFamily="34" charset="0"/>
                <a:cs typeface="Arial" panose="020B0604020202020204" pitchFamily="34" charset="0"/>
              </a:rPr>
              <a:t>centres</a:t>
            </a:r>
            <a:endParaRPr lang="en-US" sz="1800" dirty="0" smtClean="0">
              <a:latin typeface="Arial" panose="020B0604020202020204" pitchFamily="34" charset="0"/>
              <a:cs typeface="Arial" panose="020B0604020202020204" pitchFamily="34" charset="0"/>
            </a:endParaRPr>
          </a:p>
          <a:p>
            <a:pPr lvl="3">
              <a:buClr>
                <a:srgbClr val="F96A1B"/>
              </a:buClr>
              <a:buFont typeface="Arial" pitchFamily="34" charset="0"/>
              <a:buChar char="•"/>
            </a:pPr>
            <a:r>
              <a:rPr lang="en-US" sz="1800" dirty="0">
                <a:solidFill>
                  <a:srgbClr val="000000"/>
                </a:solidFill>
                <a:latin typeface="Arial" panose="020B0604020202020204" pitchFamily="34" charset="0"/>
                <a:cs typeface="Arial" panose="020B0604020202020204" pitchFamily="34" charset="0"/>
              </a:rPr>
              <a:t>retail analysis </a:t>
            </a:r>
          </a:p>
          <a:p>
            <a:pPr lvl="3">
              <a:buFont typeface="Arial" pitchFamily="34" charset="0"/>
              <a:buChar char="•"/>
            </a:pPr>
            <a:endParaRPr lang="en-US" sz="1800" b="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2000" dirty="0" smtClean="0">
                <a:latin typeface="Arial" panose="020B0604020202020204" pitchFamily="34" charset="0"/>
                <a:cs typeface="Arial" panose="020B0604020202020204" pitchFamily="34" charset="0"/>
              </a:rPr>
              <a:t>Existing residents</a:t>
            </a:r>
          </a:p>
          <a:p>
            <a:pPr lvl="3">
              <a:buFont typeface="Arial" panose="020B0604020202020204" pitchFamily="34" charset="0"/>
              <a:buChar char="•"/>
            </a:pPr>
            <a:r>
              <a:rPr lang="en-US" sz="1800" dirty="0">
                <a:latin typeface="Arial" panose="020B0604020202020204" pitchFamily="34" charset="0"/>
                <a:cs typeface="Arial" panose="020B0604020202020204" pitchFamily="34" charset="0"/>
              </a:rPr>
              <a:t>s</a:t>
            </a:r>
            <a:r>
              <a:rPr lang="en-US" sz="1800" dirty="0" smtClean="0">
                <a:latin typeface="Arial" panose="020B0604020202020204" pitchFamily="34" charset="0"/>
                <a:cs typeface="Arial" panose="020B0604020202020204" pitchFamily="34" charset="0"/>
              </a:rPr>
              <a:t>upport for additional and more convenient shopping</a:t>
            </a:r>
          </a:p>
          <a:p>
            <a:pPr lvl="3">
              <a:buFont typeface="Arial" panose="020B0604020202020204" pitchFamily="34" charset="0"/>
              <a:buChar char="•"/>
            </a:pPr>
            <a:endParaRPr lang="en-US" sz="1800" b="0" dirty="0" smtClean="0">
              <a:latin typeface="Arial" panose="020B0604020202020204" pitchFamily="34" charset="0"/>
              <a:cs typeface="Arial" panose="020B0604020202020204" pitchFamily="34" charset="0"/>
            </a:endParaRPr>
          </a:p>
          <a:p>
            <a:pPr lvl="0">
              <a:buFont typeface="Arial" pitchFamily="34" charset="0"/>
              <a:buChar char="•"/>
            </a:pPr>
            <a:r>
              <a:rPr lang="en-US" sz="2000" b="1" dirty="0" smtClean="0">
                <a:latin typeface="Arial" panose="020B0604020202020204" pitchFamily="34" charset="0"/>
                <a:cs typeface="Arial" panose="020B0604020202020204" pitchFamily="34" charset="0"/>
              </a:rPr>
              <a:t>701 Grand Junction Rd</a:t>
            </a:r>
          </a:p>
          <a:p>
            <a:pPr lvl="3">
              <a:buFont typeface="Arial" panose="020B0604020202020204" pitchFamily="34" charset="0"/>
              <a:buChar char="•"/>
            </a:pPr>
            <a:r>
              <a:rPr lang="en-US" sz="1800" dirty="0" smtClean="0">
                <a:latin typeface="Arial" panose="020B0604020202020204" pitchFamily="34" charset="0"/>
                <a:cs typeface="Arial" panose="020B0604020202020204" pitchFamily="34" charset="0"/>
              </a:rPr>
              <a:t>Include additional land for further retail </a:t>
            </a:r>
            <a:r>
              <a:rPr lang="en-US" sz="1800" dirty="0">
                <a:latin typeface="Arial" panose="020B0604020202020204" pitchFamily="34" charset="0"/>
                <a:cs typeface="Arial" panose="020B0604020202020204" pitchFamily="34" charset="0"/>
              </a:rPr>
              <a:t>and commercial</a:t>
            </a:r>
          </a:p>
          <a:p>
            <a:pPr marL="9144" lvl="1" indent="0">
              <a:buNone/>
            </a:pPr>
            <a:endParaRPr lang="en-US" sz="1200" b="0" dirty="0" smtClean="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555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a:t>
            </a:r>
            <a:r>
              <a:rPr lang="en-US" dirty="0" err="1" smtClean="0"/>
              <a:t>COmmercial</a:t>
            </a:r>
            <a:endParaRPr lang="en-AU" dirty="0"/>
          </a:p>
        </p:txBody>
      </p:sp>
      <p:sp>
        <p:nvSpPr>
          <p:cNvPr id="4" name="Content Placeholder 3"/>
          <p:cNvSpPr>
            <a:spLocks noGrp="1"/>
          </p:cNvSpPr>
          <p:nvPr>
            <p:ph idx="1"/>
          </p:nvPr>
        </p:nvSpPr>
        <p:spPr/>
        <p:txBody>
          <a:bodyPr>
            <a:normAutofit/>
          </a:bodyPr>
          <a:lstStyle/>
          <a:p>
            <a:pPr marL="466344" lvl="3" indent="0">
              <a:buNone/>
            </a:pPr>
            <a:endParaRPr lang="en-US" sz="1200" b="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a:p>
            <a:pPr marL="9144" lvl="1" indent="0">
              <a:buNone/>
            </a:pPr>
            <a:endParaRPr lang="en-US" sz="1200" b="0" dirty="0" smtClean="0">
              <a:solidFill>
                <a:srgbClr val="0070C0"/>
              </a:solidFill>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7" y="1018850"/>
            <a:ext cx="7586762" cy="5578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189052" y="4108430"/>
            <a:ext cx="1398140" cy="36933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en-US" b="1" dirty="0" smtClean="0"/>
              <a:t>Subject land</a:t>
            </a:r>
            <a:endParaRPr lang="en-AU" b="1" dirty="0"/>
          </a:p>
        </p:txBody>
      </p:sp>
      <p:sp>
        <p:nvSpPr>
          <p:cNvPr id="5" name="Oval 4"/>
          <p:cNvSpPr/>
          <p:nvPr/>
        </p:nvSpPr>
        <p:spPr>
          <a:xfrm>
            <a:off x="5896398" y="4221088"/>
            <a:ext cx="187770" cy="14401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43523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7" presetClass="emph" presetSubtype="0" fill="remove" grpId="0" nodeType="clickEffect">
                                  <p:stCondLst>
                                    <p:cond delay="0"/>
                                  </p:stCondLst>
                                  <p:childTnLst>
                                    <p:animClr clrSpc="rgb" dir="cw">
                                      <p:cBhvr override="childStyle">
                                        <p:cTn id="10" dur="250" autoRev="1" fill="remove"/>
                                        <p:tgtEl>
                                          <p:spTgt spid="5"/>
                                        </p:tgtEl>
                                        <p:attrNameLst>
                                          <p:attrName>style.color</p:attrName>
                                        </p:attrNameLst>
                                      </p:cBhvr>
                                      <p:to>
                                        <a:schemeClr val="bg1"/>
                                      </p:to>
                                    </p:animClr>
                                    <p:animClr clrSpc="rgb" dir="cw">
                                      <p:cBhvr>
                                        <p:cTn id="11" dur="250" autoRev="1" fill="remove"/>
                                        <p:tgtEl>
                                          <p:spTgt spid="5"/>
                                        </p:tgtEl>
                                        <p:attrNameLst>
                                          <p:attrName>fillcolor</p:attrName>
                                        </p:attrNameLst>
                                      </p:cBhvr>
                                      <p:to>
                                        <a:schemeClr val="bg1"/>
                                      </p:to>
                                    </p:animClr>
                                    <p:set>
                                      <p:cBhvr>
                                        <p:cTn id="12" dur="250" autoRev="1" fill="remove"/>
                                        <p:tgtEl>
                                          <p:spTgt spid="5"/>
                                        </p:tgtEl>
                                        <p:attrNameLst>
                                          <p:attrName>fill.type</p:attrName>
                                        </p:attrNameLst>
                                      </p:cBhvr>
                                      <p:to>
                                        <p:strVal val="solid"/>
                                      </p:to>
                                    </p:set>
                                    <p:set>
                                      <p:cBhvr>
                                        <p:cTn id="13"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Commercial – area zoned</a:t>
            </a:r>
            <a:endParaRPr lang="en-AU" dirty="0"/>
          </a:p>
        </p:txBody>
      </p:sp>
      <p:sp>
        <p:nvSpPr>
          <p:cNvPr id="4" name="Content Placeholder 3"/>
          <p:cNvSpPr>
            <a:spLocks noGrp="1"/>
          </p:cNvSpPr>
          <p:nvPr>
            <p:ph idx="1"/>
          </p:nvPr>
        </p:nvSpPr>
        <p:spPr/>
        <p:txBody>
          <a:bodyPr>
            <a:normAutofit/>
          </a:bodyPr>
          <a:lstStyle/>
          <a:p>
            <a:pPr marL="685800" lvl="4" indent="0">
              <a:buClr>
                <a:srgbClr val="F96A1B"/>
              </a:buClr>
              <a:buNone/>
            </a:pPr>
            <a:r>
              <a:rPr lang="en-US" sz="1200" dirty="0" smtClean="0">
                <a:solidFill>
                  <a:srgbClr val="0070C0"/>
                </a:solidFill>
                <a:latin typeface="Arial" panose="020B0604020202020204" pitchFamily="34" charset="0"/>
                <a:cs typeface="Arial" panose="020B0604020202020204" pitchFamily="34" charset="0"/>
              </a:rPr>
              <a:t>Scale of proposed </a:t>
            </a:r>
            <a:r>
              <a:rPr lang="en-US" sz="1200" dirty="0" err="1" smtClean="0">
                <a:solidFill>
                  <a:srgbClr val="0070C0"/>
                </a:solidFill>
                <a:latin typeface="Arial" panose="020B0604020202020204" pitchFamily="34" charset="0"/>
                <a:cs typeface="Arial" panose="020B0604020202020204" pitchFamily="34" charset="0"/>
              </a:rPr>
              <a:t>centre</a:t>
            </a: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a:p>
            <a:pPr marL="9144" lvl="1" indent="0">
              <a:buNone/>
            </a:pPr>
            <a:endParaRPr lang="en-US" sz="1200" b="0" dirty="0" smtClean="0">
              <a:solidFill>
                <a:srgbClr val="0070C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05" y="1177177"/>
            <a:ext cx="9113168" cy="4423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5292080" y="1052736"/>
            <a:ext cx="1152128" cy="4248472"/>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6300192" y="4954831"/>
            <a:ext cx="1944216" cy="646331"/>
          </a:xfrm>
          <a:prstGeom prst="rect">
            <a:avLst/>
          </a:prstGeom>
          <a:noFill/>
        </p:spPr>
        <p:txBody>
          <a:bodyPr wrap="square" rtlCol="0">
            <a:spAutoFit/>
          </a:bodyPr>
          <a:lstStyle/>
          <a:p>
            <a:r>
              <a:rPr lang="en-US" dirty="0" smtClean="0"/>
              <a:t>Size of zoned area is modest</a:t>
            </a:r>
            <a:endParaRPr lang="en-AU" dirty="0"/>
          </a:p>
        </p:txBody>
      </p:sp>
      <p:cxnSp>
        <p:nvCxnSpPr>
          <p:cNvPr id="9" name="Elbow Connector 8"/>
          <p:cNvCxnSpPr/>
          <p:nvPr/>
        </p:nvCxnSpPr>
        <p:spPr>
          <a:xfrm rot="16200000" flipH="1">
            <a:off x="5661377" y="3883968"/>
            <a:ext cx="1565662" cy="576064"/>
          </a:xfrm>
          <a:prstGeom prst="bentConnector3">
            <a:avLst>
              <a:gd name="adj1" fmla="val -139"/>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4105" y="3356992"/>
            <a:ext cx="9092279" cy="11841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15196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a:t>
            </a:r>
            <a:r>
              <a:rPr lang="en-US" dirty="0" err="1" smtClean="0"/>
              <a:t>COmmercial</a:t>
            </a:r>
            <a:endParaRPr lang="en-AU" dirty="0"/>
          </a:p>
        </p:txBody>
      </p:sp>
      <p:sp>
        <p:nvSpPr>
          <p:cNvPr id="4" name="Content Placeholder 3"/>
          <p:cNvSpPr>
            <a:spLocks noGrp="1"/>
          </p:cNvSpPr>
          <p:nvPr>
            <p:ph idx="1"/>
          </p:nvPr>
        </p:nvSpPr>
        <p:spPr/>
        <p:txBody>
          <a:bodyPr>
            <a:normAutofit/>
          </a:bodyPr>
          <a:lstStyle/>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a:p>
            <a:pPr marL="9144" lvl="1" indent="0">
              <a:buNone/>
            </a:pPr>
            <a:endParaRPr lang="en-US" sz="1200" b="0" dirty="0" smtClean="0">
              <a:solidFill>
                <a:srgbClr val="0070C0"/>
              </a:solidFill>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916"/>
          <a:stretch/>
        </p:blipFill>
        <p:spPr bwMode="auto">
          <a:xfrm>
            <a:off x="683568" y="1133333"/>
            <a:ext cx="8127724" cy="5462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Elbow Connector 5"/>
          <p:cNvCxnSpPr/>
          <p:nvPr/>
        </p:nvCxnSpPr>
        <p:spPr>
          <a:xfrm flipV="1">
            <a:off x="4860032" y="1556792"/>
            <a:ext cx="1152128" cy="864096"/>
          </a:xfrm>
          <a:prstGeom prst="bentConnector3">
            <a:avLst/>
          </a:prstGeom>
          <a:ln w="15875">
            <a:solidFill>
              <a:srgbClr val="0070C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012160" y="1372126"/>
            <a:ext cx="1459054" cy="369332"/>
          </a:xfrm>
          <a:prstGeom prst="rect">
            <a:avLst/>
          </a:prstGeom>
          <a:noFill/>
        </p:spPr>
        <p:txBody>
          <a:bodyPr wrap="none" rtlCol="0">
            <a:spAutoFit/>
          </a:bodyPr>
          <a:lstStyle/>
          <a:p>
            <a:r>
              <a:rPr lang="en-US" b="1" dirty="0" smtClean="0"/>
              <a:t>Subject Land</a:t>
            </a:r>
            <a:endParaRPr lang="en-AU" b="1" dirty="0"/>
          </a:p>
        </p:txBody>
      </p:sp>
      <p:sp>
        <p:nvSpPr>
          <p:cNvPr id="8" name="Rectangle 7"/>
          <p:cNvSpPr/>
          <p:nvPr/>
        </p:nvSpPr>
        <p:spPr>
          <a:xfrm>
            <a:off x="7380312" y="5229200"/>
            <a:ext cx="216024"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p:cNvSpPr txBox="1"/>
          <p:nvPr/>
        </p:nvSpPr>
        <p:spPr>
          <a:xfrm>
            <a:off x="7616046" y="5147319"/>
            <a:ext cx="500458" cy="307777"/>
          </a:xfrm>
          <a:prstGeom prst="rect">
            <a:avLst/>
          </a:prstGeom>
          <a:noFill/>
        </p:spPr>
        <p:txBody>
          <a:bodyPr wrap="none" rtlCol="0">
            <a:spAutoFit/>
          </a:bodyPr>
          <a:lstStyle/>
          <a:p>
            <a:r>
              <a:rPr lang="en-US" sz="1400" b="1" dirty="0" err="1" smtClean="0"/>
              <a:t>NCe</a:t>
            </a:r>
            <a:endParaRPr lang="en-AU" sz="1400" b="1" dirty="0"/>
          </a:p>
        </p:txBody>
      </p:sp>
      <p:sp>
        <p:nvSpPr>
          <p:cNvPr id="13" name="Rectangle 12"/>
          <p:cNvSpPr/>
          <p:nvPr/>
        </p:nvSpPr>
        <p:spPr>
          <a:xfrm>
            <a:off x="7380312" y="5527330"/>
            <a:ext cx="216024" cy="144016"/>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TextBox 13"/>
          <p:cNvSpPr txBox="1"/>
          <p:nvPr/>
        </p:nvSpPr>
        <p:spPr>
          <a:xfrm>
            <a:off x="7616046" y="5455096"/>
            <a:ext cx="465705" cy="307777"/>
          </a:xfrm>
          <a:prstGeom prst="rect">
            <a:avLst/>
          </a:prstGeom>
          <a:noFill/>
        </p:spPr>
        <p:txBody>
          <a:bodyPr wrap="none" rtlCol="0">
            <a:spAutoFit/>
          </a:bodyPr>
          <a:lstStyle/>
          <a:p>
            <a:r>
              <a:rPr lang="en-US" sz="1400" b="1" dirty="0" err="1"/>
              <a:t>L</a:t>
            </a:r>
            <a:r>
              <a:rPr lang="en-US" sz="1400" b="1" dirty="0" err="1" smtClean="0"/>
              <a:t>Ce</a:t>
            </a:r>
            <a:endParaRPr lang="en-AU" sz="1400" b="1" dirty="0"/>
          </a:p>
        </p:txBody>
      </p:sp>
    </p:spTree>
    <p:extLst>
      <p:ext uri="{BB962C8B-B14F-4D97-AF65-F5344CB8AC3E}">
        <p14:creationId xmlns:p14="http://schemas.microsoft.com/office/powerpoint/2010/main" val="688166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a:t>
            </a:r>
            <a:r>
              <a:rPr lang="en-US" dirty="0" err="1" smtClean="0"/>
              <a:t>COmmercial</a:t>
            </a:r>
            <a:endParaRPr lang="en-AU" dirty="0"/>
          </a:p>
        </p:txBody>
      </p:sp>
      <p:sp>
        <p:nvSpPr>
          <p:cNvPr id="4" name="Content Placeholder 3"/>
          <p:cNvSpPr>
            <a:spLocks noGrp="1"/>
          </p:cNvSpPr>
          <p:nvPr>
            <p:ph idx="1"/>
          </p:nvPr>
        </p:nvSpPr>
        <p:spPr/>
        <p:txBody>
          <a:bodyPr>
            <a:normAutofit/>
          </a:bodyPr>
          <a:lstStyle/>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a:p>
            <a:pPr marL="9144" lvl="1" indent="0">
              <a:buNone/>
            </a:pPr>
            <a:endParaRPr lang="en-US" sz="1200" b="0" dirty="0" smtClean="0">
              <a:solidFill>
                <a:srgbClr val="0070C0"/>
              </a:solidFill>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91276"/>
            <a:ext cx="9144000" cy="4713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7380312" y="1091276"/>
            <a:ext cx="900100" cy="4137924"/>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0" y="4625125"/>
            <a:ext cx="9144000"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p:cNvSpPr txBox="1"/>
          <p:nvPr/>
        </p:nvSpPr>
        <p:spPr>
          <a:xfrm>
            <a:off x="3491880" y="5157192"/>
            <a:ext cx="4464496" cy="369332"/>
          </a:xfrm>
          <a:prstGeom prst="rect">
            <a:avLst/>
          </a:prstGeom>
          <a:noFill/>
        </p:spPr>
        <p:txBody>
          <a:bodyPr wrap="square" rtlCol="0">
            <a:spAutoFit/>
          </a:bodyPr>
          <a:lstStyle/>
          <a:p>
            <a:r>
              <a:rPr lang="en-US" dirty="0" smtClean="0"/>
              <a:t>Potential retail </a:t>
            </a:r>
            <a:r>
              <a:rPr lang="en-US" dirty="0" err="1" smtClean="0"/>
              <a:t>floorspace</a:t>
            </a:r>
            <a:r>
              <a:rPr lang="en-US" dirty="0" smtClean="0"/>
              <a:t> is modest</a:t>
            </a:r>
            <a:endParaRPr lang="en-AU" dirty="0"/>
          </a:p>
        </p:txBody>
      </p:sp>
      <p:cxnSp>
        <p:nvCxnSpPr>
          <p:cNvPr id="10" name="Elbow Connector 9"/>
          <p:cNvCxnSpPr/>
          <p:nvPr/>
        </p:nvCxnSpPr>
        <p:spPr>
          <a:xfrm rot="5400000">
            <a:off x="7057950" y="4731463"/>
            <a:ext cx="644726" cy="576065"/>
          </a:xfrm>
          <a:prstGeom prst="bentConnector3">
            <a:avLst>
              <a:gd name="adj1" fmla="val -2182"/>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938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retail &amp; </a:t>
            </a:r>
            <a:r>
              <a:rPr lang="en-US" dirty="0" err="1" smtClean="0"/>
              <a:t>COmmercial</a:t>
            </a:r>
            <a:endParaRPr lang="en-AU" dirty="0"/>
          </a:p>
        </p:txBody>
      </p:sp>
      <p:sp>
        <p:nvSpPr>
          <p:cNvPr id="4" name="Content Placeholder 3"/>
          <p:cNvSpPr>
            <a:spLocks noGrp="1"/>
          </p:cNvSpPr>
          <p:nvPr>
            <p:ph idx="1"/>
          </p:nvPr>
        </p:nvSpPr>
        <p:spPr/>
        <p:txBody>
          <a:bodyPr>
            <a:normAutofit/>
          </a:bodyPr>
          <a:lstStyle/>
          <a:p>
            <a:pPr lvl="3">
              <a:buFont typeface="Arial" pitchFamily="34" charset="0"/>
              <a:buChar char="•"/>
            </a:pPr>
            <a:r>
              <a:rPr lang="en-US" sz="1200" b="1" dirty="0">
                <a:latin typeface="Arial" panose="020B0604020202020204" pitchFamily="34" charset="0"/>
                <a:cs typeface="Arial" panose="020B0604020202020204" pitchFamily="34" charset="0"/>
              </a:rPr>
              <a:t>“It is generally accepted in retail analysis that a negative impact on other </a:t>
            </a:r>
            <a:r>
              <a:rPr lang="en-US" sz="1200" b="1" dirty="0" err="1">
                <a:latin typeface="Arial" panose="020B0604020202020204" pitchFamily="34" charset="0"/>
                <a:cs typeface="Arial" panose="020B0604020202020204" pitchFamily="34" charset="0"/>
              </a:rPr>
              <a:t>centres</a:t>
            </a:r>
            <a:r>
              <a:rPr lang="en-US" sz="1200" b="1" dirty="0">
                <a:latin typeface="Arial" panose="020B0604020202020204" pitchFamily="34" charset="0"/>
                <a:cs typeface="Arial" panose="020B0604020202020204" pitchFamily="34" charset="0"/>
              </a:rPr>
              <a:t> of less than 5% is not significant, whereas impacts between 5-10% would give rise for some concern and impacts above 10% might affect the viability and functioning of retail </a:t>
            </a:r>
            <a:r>
              <a:rPr lang="en-US" sz="1200" b="1" dirty="0" err="1">
                <a:latin typeface="Arial" panose="020B0604020202020204" pitchFamily="34" charset="0"/>
                <a:cs typeface="Arial" panose="020B0604020202020204" pitchFamily="34" charset="0"/>
              </a:rPr>
              <a:t>centres</a:t>
            </a:r>
            <a:r>
              <a:rPr lang="en-US" sz="1200" b="1" dirty="0">
                <a:latin typeface="Arial" panose="020B0604020202020204" pitchFamily="34" charset="0"/>
                <a:cs typeface="Arial" panose="020B0604020202020204" pitchFamily="34" charset="0"/>
              </a:rPr>
              <a:t>” </a:t>
            </a:r>
          </a:p>
          <a:p>
            <a:pPr lvl="3">
              <a:buFont typeface="Arial" pitchFamily="34" charset="0"/>
              <a:buChar char="•"/>
            </a:pPr>
            <a:endParaRPr lang="en-US" sz="1200" dirty="0" smtClean="0">
              <a:latin typeface="Arial" panose="020B0604020202020204" pitchFamily="34" charset="0"/>
              <a:cs typeface="Arial" panose="020B0604020202020204" pitchFamily="34" charset="0"/>
            </a:endParaRPr>
          </a:p>
          <a:p>
            <a:pPr lvl="3">
              <a:buFont typeface="Arial" pitchFamily="34" charset="0"/>
              <a:buChar char="•"/>
            </a:pPr>
            <a:r>
              <a:rPr lang="en-US" sz="1200" b="1" dirty="0" smtClean="0">
                <a:latin typeface="Arial" panose="020B0604020202020204" pitchFamily="34" charset="0"/>
                <a:cs typeface="Arial" panose="020B0604020202020204" pitchFamily="34" charset="0"/>
              </a:rPr>
              <a:t>Deep End Services </a:t>
            </a:r>
          </a:p>
          <a:p>
            <a:pPr lvl="4">
              <a:buFont typeface="Arial" pitchFamily="34" charset="0"/>
              <a:buChar char="•"/>
            </a:pPr>
            <a:r>
              <a:rPr lang="en-US" sz="1200" dirty="0" smtClean="0">
                <a:latin typeface="Arial" panose="020B0604020202020204" pitchFamily="34" charset="0"/>
                <a:cs typeface="Arial" panose="020B0604020202020204" pitchFamily="34" charset="0"/>
              </a:rPr>
              <a:t>2012 – supported significantly larger </a:t>
            </a:r>
            <a:r>
              <a:rPr lang="en-US" sz="1200" dirty="0" err="1" smtClean="0">
                <a:latin typeface="Arial" panose="020B0604020202020204" pitchFamily="34" charset="0"/>
                <a:cs typeface="Arial" panose="020B0604020202020204" pitchFamily="34" charset="0"/>
              </a:rPr>
              <a:t>centre</a:t>
            </a:r>
            <a:r>
              <a:rPr lang="en-US" sz="1200" dirty="0" smtClean="0">
                <a:latin typeface="Arial" panose="020B0604020202020204" pitchFamily="34" charset="0"/>
                <a:cs typeface="Arial" panose="020B0604020202020204" pitchFamily="34" charset="0"/>
              </a:rPr>
              <a:t> (modelled </a:t>
            </a:r>
            <a:r>
              <a:rPr lang="en-US" sz="1200" dirty="0" err="1" smtClean="0">
                <a:latin typeface="Arial" panose="020B0604020202020204" pitchFamily="34" charset="0"/>
                <a:cs typeface="Arial" panose="020B0604020202020204" pitchFamily="34" charset="0"/>
              </a:rPr>
              <a:t>approx</a:t>
            </a:r>
            <a:r>
              <a:rPr lang="en-US" sz="1200" dirty="0" smtClean="0">
                <a:latin typeface="Arial" panose="020B0604020202020204" pitchFamily="34" charset="0"/>
                <a:cs typeface="Arial" panose="020B0604020202020204" pitchFamily="34" charset="0"/>
              </a:rPr>
              <a:t> 15,000sqm retail </a:t>
            </a:r>
            <a:r>
              <a:rPr lang="en-US" sz="1200" dirty="0" err="1" smtClean="0">
                <a:latin typeface="Arial" panose="020B0604020202020204" pitchFamily="34" charset="0"/>
                <a:cs typeface="Arial" panose="020B0604020202020204" pitchFamily="34" charset="0"/>
              </a:rPr>
              <a:t>floorspace</a:t>
            </a:r>
            <a:r>
              <a:rPr lang="en-US" sz="1200" dirty="0" smtClean="0">
                <a:latin typeface="Arial" panose="020B0604020202020204" pitchFamily="34" charset="0"/>
                <a:cs typeface="Arial" panose="020B0604020202020204" pitchFamily="34" charset="0"/>
              </a:rPr>
              <a:t>)</a:t>
            </a:r>
          </a:p>
          <a:p>
            <a:pPr lvl="4">
              <a:buFont typeface="Arial" pitchFamily="34" charset="0"/>
              <a:buChar char="•"/>
            </a:pPr>
            <a:r>
              <a:rPr lang="en-US" sz="1200" dirty="0" smtClean="0">
                <a:latin typeface="Arial" panose="020B0604020202020204" pitchFamily="34" charset="0"/>
                <a:cs typeface="Arial" panose="020B0604020202020204" pitchFamily="34" charset="0"/>
              </a:rPr>
              <a:t>2016 – reduced retail (modelled </a:t>
            </a:r>
            <a:r>
              <a:rPr lang="en-US" sz="1200" dirty="0" err="1" smtClean="0">
                <a:latin typeface="Arial" panose="020B0604020202020204" pitchFamily="34" charset="0"/>
                <a:cs typeface="Arial" panose="020B0604020202020204" pitchFamily="34" charset="0"/>
              </a:rPr>
              <a:t>approx</a:t>
            </a:r>
            <a:r>
              <a:rPr lang="en-US" sz="1200" dirty="0" smtClean="0">
                <a:latin typeface="Arial" panose="020B0604020202020204" pitchFamily="34" charset="0"/>
                <a:cs typeface="Arial" panose="020B0604020202020204" pitchFamily="34" charset="0"/>
              </a:rPr>
              <a:t> 8,500sqm)</a:t>
            </a:r>
          </a:p>
          <a:p>
            <a:pPr lvl="4">
              <a:buFont typeface="Arial" pitchFamily="34" charset="0"/>
              <a:buChar char="•"/>
            </a:pPr>
            <a:r>
              <a:rPr lang="en-US" sz="1200" dirty="0" smtClean="0">
                <a:latin typeface="Arial" panose="020B0604020202020204" pitchFamily="34" charset="0"/>
                <a:cs typeface="Arial" panose="020B0604020202020204" pitchFamily="34" charset="0"/>
              </a:rPr>
              <a:t>2017 – response to submissions</a:t>
            </a:r>
            <a:endParaRPr lang="en-US" sz="1200" dirty="0">
              <a:latin typeface="Arial" panose="020B0604020202020204" pitchFamily="34" charset="0"/>
              <a:cs typeface="Arial" panose="020B0604020202020204" pitchFamily="34" charset="0"/>
            </a:endParaRPr>
          </a:p>
          <a:p>
            <a:pPr lvl="5">
              <a:buFont typeface="Arial" pitchFamily="34" charset="0"/>
              <a:buChar char="•"/>
            </a:pPr>
            <a:endParaRPr lang="en-US" sz="1000" b="1" dirty="0" smtClean="0">
              <a:latin typeface="Arial" panose="020B0604020202020204" pitchFamily="34" charset="0"/>
              <a:cs typeface="Arial" panose="020B0604020202020204" pitchFamily="34" charset="0"/>
            </a:endParaRPr>
          </a:p>
          <a:p>
            <a:pPr lvl="3">
              <a:buClr>
                <a:srgbClr val="F96A1B"/>
              </a:buClr>
              <a:buFont typeface="Arial" pitchFamily="34" charset="0"/>
              <a:buChar char="•"/>
            </a:pPr>
            <a:r>
              <a:rPr lang="en-US" sz="1200" b="1" dirty="0" smtClean="0">
                <a:latin typeface="Arial" panose="020B0604020202020204" pitchFamily="34" charset="0"/>
                <a:cs typeface="Arial" panose="020B0604020202020204" pitchFamily="34" charset="0"/>
              </a:rPr>
              <a:t>URPS and Property &amp; Advisory</a:t>
            </a:r>
          </a:p>
          <a:p>
            <a:pPr lvl="4">
              <a:buClr>
                <a:srgbClr val="F96A1B"/>
              </a:buClr>
              <a:buFont typeface="Arial" pitchFamily="34" charset="0"/>
              <a:buChar char="•"/>
            </a:pPr>
            <a:r>
              <a:rPr lang="en-US" sz="1200" dirty="0" smtClean="0">
                <a:latin typeface="Arial" panose="020B0604020202020204" pitchFamily="34" charset="0"/>
                <a:cs typeface="Arial" panose="020B0604020202020204" pitchFamily="34" charset="0"/>
              </a:rPr>
              <a:t>2016 – independent peer review of consultation draft</a:t>
            </a:r>
            <a:endParaRPr lang="en-US" sz="1200" b="1"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200" dirty="0" smtClean="0">
                <a:latin typeface="Arial" panose="020B0604020202020204" pitchFamily="34" charset="0"/>
                <a:cs typeface="Arial" panose="020B0604020202020204" pitchFamily="34" charset="0"/>
              </a:rPr>
              <a:t>2017 – independent peer review of submissions and responses</a:t>
            </a:r>
            <a:endParaRPr lang="en-US" sz="1200" dirty="0">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397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Traffic &amp; parking</a:t>
            </a:r>
            <a:endParaRPr lang="en-AU" dirty="0"/>
          </a:p>
        </p:txBody>
      </p:sp>
      <p:sp>
        <p:nvSpPr>
          <p:cNvPr id="4" name="Content Placeholder 3"/>
          <p:cNvSpPr>
            <a:spLocks noGrp="1"/>
          </p:cNvSpPr>
          <p:nvPr>
            <p:ph idx="1"/>
          </p:nvPr>
        </p:nvSpPr>
        <p:spPr>
          <a:xfrm>
            <a:off x="827584" y="980728"/>
            <a:ext cx="7520940" cy="3579849"/>
          </a:xfrm>
        </p:spPr>
        <p:txBody>
          <a:bodyPr>
            <a:normAutofit/>
          </a:bodyPr>
          <a:lstStyle/>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200" b="1" dirty="0" smtClean="0">
                <a:latin typeface="Arial" panose="020B0604020202020204" pitchFamily="34" charset="0"/>
                <a:cs typeface="Arial" panose="020B0604020202020204" pitchFamily="34" charset="0"/>
              </a:rPr>
              <a:t>Traffic and access study by Wallbridge &amp; Gilbert in conjunction with DPTI</a:t>
            </a:r>
          </a:p>
          <a:p>
            <a:pPr lvl="5">
              <a:buClr>
                <a:srgbClr val="F96A1B"/>
              </a:buClr>
              <a:buFont typeface="Arial" pitchFamily="34" charset="0"/>
              <a:buChar char="•"/>
            </a:pPr>
            <a:r>
              <a:rPr lang="en-US" sz="1000" dirty="0" smtClean="0">
                <a:latin typeface="Arial" panose="020B0604020202020204" pitchFamily="34" charset="0"/>
                <a:cs typeface="Arial" panose="020B0604020202020204" pitchFamily="34" charset="0"/>
              </a:rPr>
              <a:t>Key shaper of rezoning directions and outcomes - concept plan &amp; access points</a:t>
            </a:r>
          </a:p>
          <a:p>
            <a:pPr lvl="5">
              <a:buClr>
                <a:srgbClr val="F96A1B"/>
              </a:buClr>
              <a:buFont typeface="Arial" pitchFamily="34" charset="0"/>
              <a:buChar char="•"/>
            </a:pPr>
            <a:r>
              <a:rPr lang="en-US" sz="1000" dirty="0" smtClean="0">
                <a:latin typeface="Arial" panose="020B0604020202020204" pitchFamily="34" charset="0"/>
                <a:cs typeface="Arial" panose="020B0604020202020204" pitchFamily="34" charset="0"/>
              </a:rPr>
              <a:t>Separate parallel infrastructure agreement between DPTI and land owners </a:t>
            </a:r>
          </a:p>
          <a:p>
            <a:pPr lvl="4">
              <a:buClr>
                <a:srgbClr val="F96A1B"/>
              </a:buClr>
              <a:buFont typeface="Arial" pitchFamily="34" charset="0"/>
              <a:buChar char="•"/>
            </a:pPr>
            <a:r>
              <a:rPr lang="en-US" sz="1200" b="1" dirty="0">
                <a:latin typeface="Arial" panose="020B0604020202020204" pitchFamily="34" charset="0"/>
                <a:cs typeface="Arial" panose="020B0604020202020204" pitchFamily="34" charset="0"/>
              </a:rPr>
              <a:t>Neville St to remain closed</a:t>
            </a:r>
            <a:endParaRPr lang="en-US" sz="1200" b="1"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200" b="1" dirty="0" smtClean="0">
                <a:solidFill>
                  <a:srgbClr val="0070C0"/>
                </a:solidFill>
                <a:latin typeface="Arial" panose="020B0604020202020204" pitchFamily="34" charset="0"/>
                <a:cs typeface="Arial" panose="020B0604020202020204" pitchFamily="34" charset="0"/>
              </a:rPr>
              <a:t>Laing St closure – clarification of adjacent new public road  </a:t>
            </a: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685"/>
          <a:stretch/>
        </p:blipFill>
        <p:spPr bwMode="auto">
          <a:xfrm>
            <a:off x="1304580" y="2436462"/>
            <a:ext cx="3045177" cy="433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5846" y="2338438"/>
            <a:ext cx="3046852" cy="4437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rot="1914245">
            <a:off x="5574761" y="3075044"/>
            <a:ext cx="810579" cy="3240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Oval 4"/>
          <p:cNvSpPr/>
          <p:nvPr/>
        </p:nvSpPr>
        <p:spPr>
          <a:xfrm>
            <a:off x="6300192" y="5805264"/>
            <a:ext cx="792088" cy="2187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107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Traffic &amp; parking</a:t>
            </a:r>
            <a:endParaRPr lang="en-AU" dirty="0"/>
          </a:p>
        </p:txBody>
      </p:sp>
      <p:sp>
        <p:nvSpPr>
          <p:cNvPr id="4" name="Content Placeholder 3"/>
          <p:cNvSpPr>
            <a:spLocks noGrp="1"/>
          </p:cNvSpPr>
          <p:nvPr>
            <p:ph idx="1"/>
          </p:nvPr>
        </p:nvSpPr>
        <p:spPr>
          <a:xfrm>
            <a:off x="822960" y="1100628"/>
            <a:ext cx="7520940" cy="3696523"/>
          </a:xfrm>
        </p:spPr>
        <p:txBody>
          <a:bodyPr>
            <a:normAutofit/>
          </a:bodyPr>
          <a:lstStyle/>
          <a:p>
            <a:pPr lvl="4">
              <a:buClr>
                <a:srgbClr val="F96A1B"/>
              </a:buClr>
              <a:buFont typeface="Arial" pitchFamily="34" charset="0"/>
              <a:buChar char="•"/>
            </a:pPr>
            <a:r>
              <a:rPr lang="en-US" sz="2400" b="1" dirty="0" smtClean="0">
                <a:latin typeface="Arial" panose="020B0604020202020204" pitchFamily="34" charset="0"/>
                <a:cs typeface="Arial" panose="020B0604020202020204" pitchFamily="34" charset="0"/>
              </a:rPr>
              <a:t>New Residential Component</a:t>
            </a:r>
          </a:p>
          <a:p>
            <a:pPr lvl="4">
              <a:buClr>
                <a:srgbClr val="F96A1B"/>
              </a:buClr>
              <a:buFont typeface="Arial" pitchFamily="34" charset="0"/>
              <a:buChar char="•"/>
            </a:pPr>
            <a:endParaRPr lang="en-US" sz="2000"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smtClean="0">
                <a:latin typeface="Arial" panose="020B0604020202020204" pitchFamily="34" charset="0"/>
                <a:cs typeface="Arial" panose="020B0604020202020204" pitchFamily="34" charset="0"/>
              </a:rPr>
              <a:t>Experiences from </a:t>
            </a:r>
            <a:r>
              <a:rPr lang="en-US" sz="2000" dirty="0" err="1" smtClean="0">
                <a:latin typeface="Arial" panose="020B0604020202020204" pitchFamily="34" charset="0"/>
                <a:cs typeface="Arial" panose="020B0604020202020204" pitchFamily="34" charset="0"/>
              </a:rPr>
              <a:t>Lightsview</a:t>
            </a:r>
            <a:r>
              <a:rPr lang="en-US" sz="2000" dirty="0" smtClean="0">
                <a:latin typeface="Arial" panose="020B0604020202020204" pitchFamily="34" charset="0"/>
                <a:cs typeface="Arial" panose="020B0604020202020204" pitchFamily="34" charset="0"/>
              </a:rPr>
              <a:t> – smaller allotments, narrow streets, reduced off street parking</a:t>
            </a:r>
          </a:p>
          <a:p>
            <a:pPr lvl="4">
              <a:buClr>
                <a:srgbClr val="F96A1B"/>
              </a:buClr>
              <a:buFont typeface="Arial" pitchFamily="34" charset="0"/>
              <a:buChar char="•"/>
            </a:pPr>
            <a:endParaRPr lang="en-US" sz="2000"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smtClean="0">
                <a:latin typeface="Arial" panose="020B0604020202020204" pitchFamily="34" charset="0"/>
                <a:cs typeface="Arial" panose="020B0604020202020204" pitchFamily="34" charset="0"/>
              </a:rPr>
              <a:t>Council’s past submissions on Ministerial DPAs</a:t>
            </a:r>
            <a:endParaRPr lang="en-US" sz="2000" dirty="0">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20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smtClean="0">
                <a:solidFill>
                  <a:srgbClr val="0070C0"/>
                </a:solidFill>
                <a:latin typeface="Arial" panose="020B0604020202020204" pitchFamily="34" charset="0"/>
                <a:cs typeface="Arial" panose="020B0604020202020204" pitchFamily="34" charset="0"/>
              </a:rPr>
              <a:t>Consider defaulting to Development Plan </a:t>
            </a:r>
            <a:r>
              <a:rPr lang="en-US" sz="2000" dirty="0">
                <a:solidFill>
                  <a:srgbClr val="0070C0"/>
                </a:solidFill>
                <a:latin typeface="Arial" panose="020B0604020202020204" pitchFamily="34" charset="0"/>
                <a:cs typeface="Arial" panose="020B0604020202020204" pitchFamily="34" charset="0"/>
              </a:rPr>
              <a:t>off street car parking </a:t>
            </a:r>
            <a:r>
              <a:rPr lang="en-US" sz="2000" dirty="0" smtClean="0">
                <a:solidFill>
                  <a:srgbClr val="0070C0"/>
                </a:solidFill>
                <a:latin typeface="Arial" panose="020B0604020202020204" pitchFamily="34" charset="0"/>
                <a:cs typeface="Arial" panose="020B0604020202020204" pitchFamily="34" charset="0"/>
              </a:rPr>
              <a:t>rates</a:t>
            </a:r>
            <a:endParaRPr lang="en-US" sz="20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659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Traffic &amp; parking</a:t>
            </a:r>
            <a:endParaRPr lang="en-AU" dirty="0"/>
          </a:p>
        </p:txBody>
      </p:sp>
      <p:sp>
        <p:nvSpPr>
          <p:cNvPr id="4" name="Content Placeholder 3"/>
          <p:cNvSpPr>
            <a:spLocks noGrp="1"/>
          </p:cNvSpPr>
          <p:nvPr>
            <p:ph idx="1"/>
          </p:nvPr>
        </p:nvSpPr>
        <p:spPr>
          <a:xfrm>
            <a:off x="822960" y="1100628"/>
            <a:ext cx="7520940" cy="3984556"/>
          </a:xfrm>
        </p:spPr>
        <p:txBody>
          <a:bodyPr>
            <a:normAutofit/>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400" b="1" dirty="0">
                <a:latin typeface="Arial" panose="020B0604020202020204" pitchFamily="34" charset="0"/>
                <a:cs typeface="Arial" panose="020B0604020202020204" pitchFamily="34" charset="0"/>
              </a:rPr>
              <a:t>Existing Residential </a:t>
            </a:r>
            <a:r>
              <a:rPr lang="en-US" sz="2400" b="1" dirty="0" smtClean="0">
                <a:latin typeface="Arial" panose="020B0604020202020204" pitchFamily="34" charset="0"/>
                <a:cs typeface="Arial" panose="020B0604020202020204" pitchFamily="34" charset="0"/>
              </a:rPr>
              <a:t>Component</a:t>
            </a:r>
          </a:p>
          <a:p>
            <a:pPr lvl="4">
              <a:buClr>
                <a:srgbClr val="F96A1B"/>
              </a:buClr>
              <a:buFont typeface="Arial" pitchFamily="34" charset="0"/>
              <a:buChar char="•"/>
            </a:pPr>
            <a:r>
              <a:rPr lang="en-US" sz="2000" dirty="0">
                <a:latin typeface="Arial" panose="020B0604020202020204" pitchFamily="34" charset="0"/>
                <a:cs typeface="Arial" panose="020B0604020202020204" pitchFamily="34" charset="0"/>
              </a:rPr>
              <a:t>New public road and </a:t>
            </a:r>
            <a:r>
              <a:rPr lang="en-US" sz="2000" dirty="0" err="1">
                <a:latin typeface="Arial" panose="020B0604020202020204" pitchFamily="34" charset="0"/>
                <a:cs typeface="Arial" panose="020B0604020202020204" pitchFamily="34" charset="0"/>
              </a:rPr>
              <a:t>signalised</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intersection - access improvement</a:t>
            </a:r>
          </a:p>
          <a:p>
            <a:pPr lvl="4">
              <a:buClr>
                <a:srgbClr val="F96A1B"/>
              </a:buClr>
              <a:buFont typeface="Arial" pitchFamily="34" charset="0"/>
              <a:buChar char="•"/>
            </a:pPr>
            <a:endParaRPr lang="en-US" sz="2000"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smtClean="0">
                <a:latin typeface="Arial" panose="020B0604020202020204" pitchFamily="34" charset="0"/>
                <a:cs typeface="Arial" panose="020B0604020202020204" pitchFamily="34" charset="0"/>
              </a:rPr>
              <a:t>Design </a:t>
            </a:r>
            <a:r>
              <a:rPr lang="en-US" sz="2000" dirty="0">
                <a:latin typeface="Arial" panose="020B0604020202020204" pitchFamily="34" charset="0"/>
                <a:cs typeface="Arial" panose="020B0604020202020204" pitchFamily="34" charset="0"/>
              </a:rPr>
              <a:t>of development and internal movement network to prevent ‘rat running</a:t>
            </a:r>
            <a:r>
              <a:rPr lang="en-US" sz="2000" dirty="0" smtClean="0">
                <a:latin typeface="Arial" panose="020B0604020202020204" pitchFamily="34" charset="0"/>
                <a:cs typeface="Arial" panose="020B0604020202020204" pitchFamily="34" charset="0"/>
              </a:rPr>
              <a:t>’</a:t>
            </a:r>
          </a:p>
          <a:p>
            <a:pPr lvl="4">
              <a:buClr>
                <a:srgbClr val="F96A1B"/>
              </a:buClr>
              <a:buFont typeface="Arial" pitchFamily="34" charset="0"/>
              <a:buChar char="•"/>
            </a:pPr>
            <a:endParaRPr lang="en-US" sz="2000" dirty="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a:solidFill>
                  <a:srgbClr val="0070C0"/>
                </a:solidFill>
                <a:latin typeface="Arial" panose="020B0604020202020204" pitchFamily="34" charset="0"/>
                <a:cs typeface="Arial" panose="020B0604020202020204" pitchFamily="34" charset="0"/>
              </a:rPr>
              <a:t>Amended Desired Character </a:t>
            </a:r>
            <a:r>
              <a:rPr lang="en-US" sz="2000" dirty="0" smtClean="0">
                <a:solidFill>
                  <a:srgbClr val="0070C0"/>
                </a:solidFill>
                <a:latin typeface="Arial" panose="020B0604020202020204" pitchFamily="34" charset="0"/>
                <a:cs typeface="Arial" panose="020B0604020202020204" pitchFamily="34" charset="0"/>
              </a:rPr>
              <a:t>Statement</a:t>
            </a:r>
          </a:p>
          <a:p>
            <a:pPr lvl="4">
              <a:buClr>
                <a:srgbClr val="F96A1B"/>
              </a:buClr>
              <a:buFont typeface="Arial" pitchFamily="34" charset="0"/>
              <a:buChar char="•"/>
            </a:pPr>
            <a:endParaRPr lang="en-US" sz="20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2000" dirty="0">
                <a:latin typeface="Arial" panose="020B0604020202020204" pitchFamily="34" charset="0"/>
                <a:cs typeface="Arial" panose="020B0604020202020204" pitchFamily="34" charset="0"/>
              </a:rPr>
              <a:t>Current road network not conducive to significant increase in traffic</a:t>
            </a:r>
          </a:p>
          <a:p>
            <a:pPr lvl="4">
              <a:buClr>
                <a:srgbClr val="F96A1B"/>
              </a:buClr>
              <a:buFont typeface="Arial" pitchFamily="34" charset="0"/>
              <a:buChar char="•"/>
            </a:pPr>
            <a:endParaRPr lang="en-US" sz="24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24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892987"/>
            <a:ext cx="6480720" cy="5965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95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830992"/>
          </a:xfrm>
          <a:solidFill>
            <a:srgbClr val="FFC000"/>
          </a:solidFill>
        </p:spPr>
        <p:txBody>
          <a:bodyPr/>
          <a:lstStyle/>
          <a:p>
            <a:r>
              <a:rPr lang="en-US" dirty="0" smtClean="0"/>
              <a:t>Interface with existing residential development</a:t>
            </a:r>
            <a:endParaRPr lang="en-AU" dirty="0"/>
          </a:p>
        </p:txBody>
      </p:sp>
      <p:sp>
        <p:nvSpPr>
          <p:cNvPr id="4" name="Content Placeholder 3"/>
          <p:cNvSpPr>
            <a:spLocks noGrp="1"/>
          </p:cNvSpPr>
          <p:nvPr>
            <p:ph idx="1"/>
          </p:nvPr>
        </p:nvSpPr>
        <p:spPr/>
        <p:txBody>
          <a:bodyPr>
            <a:normAutofit/>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3744416" cy="5562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499992" y="1340768"/>
            <a:ext cx="3960440" cy="295465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Existing Development Plan provisions </a:t>
            </a:r>
          </a:p>
          <a:p>
            <a:pPr marL="285750" indent="-285750">
              <a:buFont typeface="Arial" panose="020B0604020202020204" pitchFamily="34" charset="0"/>
              <a:buChar char="•"/>
            </a:pPr>
            <a:r>
              <a:rPr lang="en-US" sz="2400" dirty="0" smtClean="0"/>
              <a:t>Desired </a:t>
            </a:r>
            <a:r>
              <a:rPr lang="en-US" sz="2400" dirty="0"/>
              <a:t>C</a:t>
            </a:r>
            <a:r>
              <a:rPr lang="en-US" sz="2400" dirty="0" smtClean="0"/>
              <a:t>haracter Statement</a:t>
            </a:r>
          </a:p>
          <a:p>
            <a:pPr marL="285750" indent="-285750">
              <a:buFont typeface="Arial" panose="020B0604020202020204" pitchFamily="34" charset="0"/>
              <a:buChar char="•"/>
            </a:pPr>
            <a:r>
              <a:rPr lang="en-US" sz="2400" dirty="0" smtClean="0"/>
              <a:t>Acoustic Treatment Area</a:t>
            </a:r>
          </a:p>
          <a:p>
            <a:pPr marL="285750" indent="-285750">
              <a:buFont typeface="Arial" panose="020B0604020202020204" pitchFamily="34" charset="0"/>
              <a:buChar char="•"/>
            </a:pPr>
            <a:r>
              <a:rPr lang="en-US" sz="2400" dirty="0" smtClean="0">
                <a:solidFill>
                  <a:srgbClr val="0070C0"/>
                </a:solidFill>
              </a:rPr>
              <a:t>Additional acoustic treatment areas</a:t>
            </a:r>
          </a:p>
          <a:p>
            <a:endParaRPr lang="en-AU" dirty="0"/>
          </a:p>
        </p:txBody>
      </p:sp>
      <p:sp>
        <p:nvSpPr>
          <p:cNvPr id="5" name="Oval 4"/>
          <p:cNvSpPr/>
          <p:nvPr/>
        </p:nvSpPr>
        <p:spPr>
          <a:xfrm rot="216702">
            <a:off x="1757885" y="3428999"/>
            <a:ext cx="1008112"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rot="19998397">
            <a:off x="1239833" y="3129523"/>
            <a:ext cx="216024" cy="5517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2444862" y="2257519"/>
            <a:ext cx="365843" cy="12794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24144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88294" cy="548640"/>
          </a:xfrm>
          <a:solidFill>
            <a:srgbClr val="FFC000"/>
          </a:solidFill>
        </p:spPr>
        <p:txBody>
          <a:bodyPr/>
          <a:lstStyle/>
          <a:p>
            <a:r>
              <a:rPr lang="en-US" dirty="0" smtClean="0"/>
              <a:t>agenda</a:t>
            </a:r>
            <a:endParaRPr lang="en-AU" dirty="0"/>
          </a:p>
        </p:txBody>
      </p:sp>
      <p:sp>
        <p:nvSpPr>
          <p:cNvPr id="3" name="Content Placeholder 2"/>
          <p:cNvSpPr>
            <a:spLocks noGrp="1"/>
          </p:cNvSpPr>
          <p:nvPr>
            <p:ph idx="1"/>
          </p:nvPr>
        </p:nvSpPr>
        <p:spPr>
          <a:xfrm>
            <a:off x="899592" y="1052736"/>
            <a:ext cx="7511662" cy="3240360"/>
          </a:xfrm>
          <a:noFill/>
        </p:spPr>
        <p:txBody>
          <a:bodyPr>
            <a:normAutofit/>
          </a:bodyPr>
          <a:lstStyle/>
          <a:p>
            <a:pPr>
              <a:buFont typeface="+mj-lt"/>
              <a:buAutoNum type="arabicPeriod"/>
            </a:pPr>
            <a:endParaRPr lang="en-US" sz="2800" dirty="0" smtClean="0"/>
          </a:p>
          <a:p>
            <a:pPr marL="457200" indent="-457200">
              <a:buFont typeface="Arial" panose="020B0604020202020204" pitchFamily="34" charset="0"/>
              <a:buChar char="•"/>
            </a:pPr>
            <a:r>
              <a:rPr lang="en-US" sz="2800" dirty="0" smtClean="0"/>
              <a:t>Purpose</a:t>
            </a:r>
          </a:p>
          <a:p>
            <a:pPr marL="457200" indent="-457200">
              <a:buFont typeface="Arial" panose="020B0604020202020204" pitchFamily="34" charset="0"/>
              <a:buChar char="•"/>
            </a:pPr>
            <a:r>
              <a:rPr lang="en-US" sz="2800" dirty="0" smtClean="0"/>
              <a:t>Recap</a:t>
            </a:r>
          </a:p>
          <a:p>
            <a:pPr marL="457200" indent="-457200">
              <a:buFont typeface="Arial" panose="020B0604020202020204" pitchFamily="34" charset="0"/>
              <a:buChar char="•"/>
            </a:pPr>
            <a:r>
              <a:rPr lang="en-US" sz="2800" dirty="0" smtClean="0"/>
              <a:t>Key Issues </a:t>
            </a:r>
          </a:p>
          <a:p>
            <a:pPr marL="457200" indent="-457200">
              <a:buFont typeface="Arial" panose="020B0604020202020204" pitchFamily="34" charset="0"/>
              <a:buChar char="•"/>
            </a:pPr>
            <a:r>
              <a:rPr lang="en-US" sz="2800" dirty="0" smtClean="0"/>
              <a:t>Next steps</a:t>
            </a:r>
          </a:p>
          <a:p>
            <a:pPr marL="0" indent="0"/>
            <a:endParaRPr lang="en-US" dirty="0"/>
          </a:p>
          <a:p>
            <a:pPr marL="0" indent="0"/>
            <a:endParaRPr lang="en-US" dirty="0" smtClean="0"/>
          </a:p>
          <a:p>
            <a:pPr marL="0" indent="0"/>
            <a:endParaRPr lang="en-AU" dirty="0"/>
          </a:p>
        </p:txBody>
      </p:sp>
    </p:spTree>
    <p:extLst>
      <p:ext uri="{BB962C8B-B14F-4D97-AF65-F5344CB8AC3E}">
        <p14:creationId xmlns:p14="http://schemas.microsoft.com/office/powerpoint/2010/main" val="6737665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830992"/>
          </a:xfrm>
          <a:solidFill>
            <a:srgbClr val="FFC000"/>
          </a:solidFill>
        </p:spPr>
        <p:txBody>
          <a:bodyPr/>
          <a:lstStyle/>
          <a:p>
            <a:r>
              <a:rPr lang="en-US" dirty="0"/>
              <a:t>Interface with existing residential development</a:t>
            </a:r>
            <a:endParaRPr lang="en-AU" dirty="0"/>
          </a:p>
        </p:txBody>
      </p:sp>
      <p:sp>
        <p:nvSpPr>
          <p:cNvPr id="4" name="Content Placeholder 3"/>
          <p:cNvSpPr>
            <a:spLocks noGrp="1"/>
          </p:cNvSpPr>
          <p:nvPr>
            <p:ph idx="1"/>
          </p:nvPr>
        </p:nvSpPr>
        <p:spPr/>
        <p:txBody>
          <a:bodyPr>
            <a:normAutofit/>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3744416" cy="5562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716016" y="1196752"/>
            <a:ext cx="3888432" cy="5632311"/>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smtClean="0"/>
              <a:t>High rise buildings</a:t>
            </a:r>
          </a:p>
          <a:p>
            <a:pPr marL="742950" lvl="1" indent="-285750">
              <a:buFont typeface="Arial" panose="020B0604020202020204" pitchFamily="34" charset="0"/>
              <a:buChar char="•"/>
            </a:pPr>
            <a:r>
              <a:rPr lang="en-US" dirty="0" smtClean="0"/>
              <a:t>DPA modifies SNZ </a:t>
            </a:r>
            <a:r>
              <a:rPr lang="en-US" dirty="0"/>
              <a:t>DCS </a:t>
            </a:r>
            <a:endParaRPr lang="en-US" dirty="0" smtClean="0"/>
          </a:p>
          <a:p>
            <a:pPr marL="742950" lvl="1" indent="-285750">
              <a:buFont typeface="Arial" panose="020B0604020202020204" pitchFamily="34" charset="0"/>
              <a:buChar char="•"/>
            </a:pPr>
            <a:r>
              <a:rPr lang="en-US" dirty="0">
                <a:solidFill>
                  <a:srgbClr val="0070C0"/>
                </a:solidFill>
              </a:rPr>
              <a:t>a</a:t>
            </a:r>
            <a:r>
              <a:rPr lang="en-US" dirty="0" smtClean="0">
                <a:solidFill>
                  <a:srgbClr val="0070C0"/>
                </a:solidFill>
              </a:rPr>
              <a:t>mend PDC 10 of SNZ to reinforce 3 </a:t>
            </a:r>
            <a:r>
              <a:rPr lang="en-US" dirty="0" err="1" smtClean="0">
                <a:solidFill>
                  <a:srgbClr val="0070C0"/>
                </a:solidFill>
              </a:rPr>
              <a:t>storey</a:t>
            </a:r>
            <a:r>
              <a:rPr lang="en-US" dirty="0" smtClean="0">
                <a:solidFill>
                  <a:srgbClr val="0070C0"/>
                </a:solidFill>
              </a:rPr>
              <a:t> limit</a:t>
            </a:r>
          </a:p>
          <a:p>
            <a:pPr marL="285750" indent="-285750">
              <a:buFont typeface="Arial" panose="020B0604020202020204" pitchFamily="34" charset="0"/>
              <a:buChar char="•"/>
            </a:pPr>
            <a:r>
              <a:rPr lang="en-US" b="1" dirty="0" smtClean="0"/>
              <a:t>Rear of Holt Street</a:t>
            </a:r>
          </a:p>
          <a:p>
            <a:pPr marL="742950" lvl="1" indent="-285750">
              <a:buFont typeface="Arial" panose="020B0604020202020204" pitchFamily="34" charset="0"/>
              <a:buChar char="•"/>
            </a:pPr>
            <a:r>
              <a:rPr lang="en-US" dirty="0"/>
              <a:t>e</a:t>
            </a:r>
            <a:r>
              <a:rPr lang="en-US" dirty="0" smtClean="0"/>
              <a:t>xisting Dev Plan PDCs re overlooking</a:t>
            </a:r>
          </a:p>
          <a:p>
            <a:pPr marL="742950" lvl="1" indent="-285750">
              <a:buFont typeface="Arial" panose="020B0604020202020204" pitchFamily="34" charset="0"/>
              <a:buChar char="•"/>
            </a:pPr>
            <a:r>
              <a:rPr lang="en-US" dirty="0" smtClean="0"/>
              <a:t>DCS</a:t>
            </a:r>
          </a:p>
          <a:p>
            <a:pPr marL="742950" lvl="1" indent="-285750">
              <a:buFont typeface="Arial" panose="020B0604020202020204" pitchFamily="34" charset="0"/>
              <a:buChar char="•"/>
            </a:pPr>
            <a:r>
              <a:rPr lang="en-US" dirty="0">
                <a:solidFill>
                  <a:srgbClr val="0070C0"/>
                </a:solidFill>
              </a:rPr>
              <a:t>a</a:t>
            </a:r>
            <a:r>
              <a:rPr lang="en-US" dirty="0" smtClean="0">
                <a:solidFill>
                  <a:srgbClr val="0070C0"/>
                </a:solidFill>
              </a:rPr>
              <a:t>mend PDC 10 of SNZ to limit to 2 </a:t>
            </a:r>
            <a:r>
              <a:rPr lang="en-US" dirty="0" err="1" smtClean="0">
                <a:solidFill>
                  <a:srgbClr val="0070C0"/>
                </a:solidFill>
              </a:rPr>
              <a:t>storey</a:t>
            </a:r>
            <a:endParaRPr lang="en-US" dirty="0" smtClean="0">
              <a:solidFill>
                <a:srgbClr val="0070C0"/>
              </a:solidFill>
            </a:endParaRPr>
          </a:p>
          <a:p>
            <a:pPr marL="742950" lvl="1" indent="-285750">
              <a:buFont typeface="Arial" panose="020B0604020202020204" pitchFamily="34" charset="0"/>
              <a:buChar char="•"/>
            </a:pPr>
            <a:r>
              <a:rPr lang="en-US" dirty="0">
                <a:solidFill>
                  <a:srgbClr val="0070C0"/>
                </a:solidFill>
              </a:rPr>
              <a:t>a</a:t>
            </a:r>
            <a:r>
              <a:rPr lang="en-US" dirty="0" smtClean="0">
                <a:solidFill>
                  <a:srgbClr val="0070C0"/>
                </a:solidFill>
              </a:rPr>
              <a:t>mend SNZ PDC 19 and add new PDC to increase rear setbacks</a:t>
            </a:r>
          </a:p>
          <a:p>
            <a:pPr marL="285750" indent="-285750">
              <a:buFont typeface="Arial" panose="020B0604020202020204" pitchFamily="34" charset="0"/>
              <a:buChar char="•"/>
            </a:pPr>
            <a:r>
              <a:rPr lang="en-US" b="1" dirty="0" smtClean="0"/>
              <a:t>Rear of Brown Street</a:t>
            </a:r>
          </a:p>
          <a:p>
            <a:pPr marL="742950" lvl="1" indent="-285750">
              <a:buFont typeface="Arial" panose="020B0604020202020204" pitchFamily="34" charset="0"/>
              <a:buChar char="•"/>
            </a:pPr>
            <a:r>
              <a:rPr lang="en-US" dirty="0" smtClean="0"/>
              <a:t>end </a:t>
            </a:r>
            <a:r>
              <a:rPr lang="en-US" dirty="0"/>
              <a:t>of new road </a:t>
            </a:r>
            <a:endParaRPr lang="en-US" dirty="0" smtClean="0"/>
          </a:p>
          <a:p>
            <a:pPr marL="742950" lvl="1" indent="-285750">
              <a:buFont typeface="Arial" panose="020B0604020202020204" pitchFamily="34" charset="0"/>
              <a:buChar char="•"/>
            </a:pPr>
            <a:r>
              <a:rPr lang="en-US" dirty="0"/>
              <a:t>r</a:t>
            </a:r>
            <a:r>
              <a:rPr lang="en-US" dirty="0" smtClean="0"/>
              <a:t>ear access </a:t>
            </a:r>
            <a:r>
              <a:rPr lang="en-US" dirty="0"/>
              <a:t>to </a:t>
            </a:r>
            <a:r>
              <a:rPr lang="en-US" dirty="0" smtClean="0"/>
              <a:t>retail area</a:t>
            </a:r>
          </a:p>
          <a:p>
            <a:pPr marL="742950" lvl="1" indent="-285750">
              <a:buFont typeface="Arial" panose="020B0604020202020204" pitchFamily="34" charset="0"/>
              <a:buChar char="•"/>
            </a:pPr>
            <a:r>
              <a:rPr lang="en-US" dirty="0">
                <a:solidFill>
                  <a:srgbClr val="0070C0"/>
                </a:solidFill>
              </a:rPr>
              <a:t>s</a:t>
            </a:r>
            <a:r>
              <a:rPr lang="en-US" dirty="0" smtClean="0">
                <a:solidFill>
                  <a:srgbClr val="0070C0"/>
                </a:solidFill>
              </a:rPr>
              <a:t>ignificant tree</a:t>
            </a:r>
          </a:p>
          <a:p>
            <a:pPr marL="742950" lvl="1" indent="-285750">
              <a:buFont typeface="Arial" panose="020B0604020202020204" pitchFamily="34" charset="0"/>
              <a:buChar char="•"/>
            </a:pPr>
            <a:r>
              <a:rPr lang="en-US" dirty="0">
                <a:solidFill>
                  <a:srgbClr val="0070C0"/>
                </a:solidFill>
              </a:rPr>
              <a:t>o</a:t>
            </a:r>
            <a:r>
              <a:rPr lang="en-US" dirty="0" smtClean="0">
                <a:solidFill>
                  <a:srgbClr val="0070C0"/>
                </a:solidFill>
              </a:rPr>
              <a:t>pportunity for open space to add to existing reserve</a:t>
            </a:r>
            <a:endParaRPr lang="en-US" dirty="0">
              <a:solidFill>
                <a:srgbClr val="0070C0"/>
              </a:solidFill>
            </a:endParaRPr>
          </a:p>
          <a:p>
            <a:pPr marL="742950" lvl="1" indent="-285750">
              <a:buFont typeface="Arial" panose="020B0604020202020204" pitchFamily="34" charset="0"/>
              <a:buChar char="•"/>
            </a:pPr>
            <a:endParaRPr lang="en-AU" b="1" dirty="0"/>
          </a:p>
        </p:txBody>
      </p:sp>
      <p:sp>
        <p:nvSpPr>
          <p:cNvPr id="7" name="Oval 6"/>
          <p:cNvSpPr/>
          <p:nvPr/>
        </p:nvSpPr>
        <p:spPr>
          <a:xfrm rot="295545">
            <a:off x="2570461" y="4077547"/>
            <a:ext cx="1353928" cy="2871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Oval 7"/>
          <p:cNvSpPr/>
          <p:nvPr/>
        </p:nvSpPr>
        <p:spPr>
          <a:xfrm>
            <a:off x="2591780" y="2348880"/>
            <a:ext cx="216024"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05123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8" end="8"/>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542960"/>
          </a:xfrm>
          <a:solidFill>
            <a:srgbClr val="FFC000"/>
          </a:solidFill>
        </p:spPr>
        <p:txBody>
          <a:bodyPr/>
          <a:lstStyle/>
          <a:p>
            <a:r>
              <a:rPr lang="en-US" dirty="0"/>
              <a:t>Interface with </a:t>
            </a:r>
            <a:r>
              <a:rPr lang="en-US" dirty="0" smtClean="0"/>
              <a:t>school</a:t>
            </a:r>
            <a:endParaRPr lang="en-AU" dirty="0"/>
          </a:p>
        </p:txBody>
      </p:sp>
      <p:sp>
        <p:nvSpPr>
          <p:cNvPr id="4" name="Content Placeholder 3"/>
          <p:cNvSpPr>
            <a:spLocks noGrp="1"/>
          </p:cNvSpPr>
          <p:nvPr>
            <p:ph idx="1"/>
          </p:nvPr>
        </p:nvSpPr>
        <p:spPr/>
        <p:txBody>
          <a:bodyPr>
            <a:normAutofit/>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sp>
        <p:nvSpPr>
          <p:cNvPr id="6" name="TextBox 5"/>
          <p:cNvSpPr txBox="1"/>
          <p:nvPr/>
        </p:nvSpPr>
        <p:spPr>
          <a:xfrm>
            <a:off x="4716016" y="1196752"/>
            <a:ext cx="3888432" cy="1200329"/>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a:t>p</a:t>
            </a:r>
            <a:r>
              <a:rPr lang="en-US" b="1" dirty="0" smtClean="0"/>
              <a:t>roximity of retail to school</a:t>
            </a:r>
          </a:p>
          <a:p>
            <a:pPr marL="285750" indent="-285750">
              <a:buFont typeface="Arial" panose="020B0604020202020204" pitchFamily="34" charset="0"/>
              <a:buChar char="•"/>
            </a:pPr>
            <a:r>
              <a:rPr lang="en-US" b="1" dirty="0"/>
              <a:t>p</a:t>
            </a:r>
            <a:r>
              <a:rPr lang="en-US" b="1" dirty="0" smtClean="0"/>
              <a:t>edestrian </a:t>
            </a:r>
            <a:r>
              <a:rPr lang="en-US" b="1" dirty="0"/>
              <a:t>safety</a:t>
            </a:r>
          </a:p>
          <a:p>
            <a:pPr marL="285750" indent="-285750">
              <a:buFont typeface="Arial" panose="020B0604020202020204" pitchFamily="34" charset="0"/>
              <a:buChar char="•"/>
            </a:pPr>
            <a:r>
              <a:rPr lang="en-US" b="1" dirty="0"/>
              <a:t>a</a:t>
            </a:r>
            <a:r>
              <a:rPr lang="en-US" b="1" dirty="0" smtClean="0"/>
              <a:t>ccess</a:t>
            </a:r>
          </a:p>
          <a:p>
            <a:pPr marL="742950" lvl="1" indent="-285750">
              <a:buFont typeface="Arial" panose="020B0604020202020204" pitchFamily="34" charset="0"/>
              <a:buChar char="•"/>
            </a:pPr>
            <a:endParaRPr lang="en-AU" b="1"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3744416" cy="5562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1691680" y="1759608"/>
            <a:ext cx="504056" cy="5116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1043608" y="2924944"/>
            <a:ext cx="5040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482745"/>
            <a:ext cx="4116056" cy="382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2204864"/>
            <a:ext cx="3997916" cy="3682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295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4975" y="2252663"/>
            <a:ext cx="5732463" cy="2352675"/>
          </a:xfrm>
          <a:prstGeom prst="rect">
            <a:avLst/>
          </a:prstGeom>
          <a:solidFill>
            <a:schemeClr val="bg1"/>
          </a:solidFill>
          <a:ln>
            <a:noFill/>
          </a:ln>
          <a:effectLst/>
        </p:spPr>
      </p:pic>
      <p:sp>
        <p:nvSpPr>
          <p:cNvPr id="2" name="Title 1"/>
          <p:cNvSpPr>
            <a:spLocks noGrp="1"/>
          </p:cNvSpPr>
          <p:nvPr>
            <p:ph type="title"/>
          </p:nvPr>
        </p:nvSpPr>
        <p:spPr>
          <a:xfrm>
            <a:off x="822960" y="365760"/>
            <a:ext cx="7520940" cy="542960"/>
          </a:xfrm>
          <a:solidFill>
            <a:srgbClr val="FFC000"/>
          </a:solidFill>
        </p:spPr>
        <p:txBody>
          <a:bodyPr/>
          <a:lstStyle/>
          <a:p>
            <a:r>
              <a:rPr lang="en-US" dirty="0"/>
              <a:t>Interface with </a:t>
            </a:r>
            <a:r>
              <a:rPr lang="en-US" dirty="0" smtClean="0"/>
              <a:t>school</a:t>
            </a:r>
            <a:endParaRPr lang="en-AU" dirty="0"/>
          </a:p>
        </p:txBody>
      </p:sp>
      <p:sp>
        <p:nvSpPr>
          <p:cNvPr id="4" name="Content Placeholder 3"/>
          <p:cNvSpPr>
            <a:spLocks noGrp="1"/>
          </p:cNvSpPr>
          <p:nvPr>
            <p:ph idx="1"/>
          </p:nvPr>
        </p:nvSpPr>
        <p:spPr/>
        <p:txBody>
          <a:bodyPr>
            <a:normAutofit/>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sp>
        <p:nvSpPr>
          <p:cNvPr id="6" name="TextBox 5"/>
          <p:cNvSpPr txBox="1"/>
          <p:nvPr/>
        </p:nvSpPr>
        <p:spPr>
          <a:xfrm>
            <a:off x="4644008" y="1196752"/>
            <a:ext cx="4176464" cy="4247317"/>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a:t>f</a:t>
            </a:r>
            <a:r>
              <a:rPr lang="en-US" b="1" dirty="0" smtClean="0"/>
              <a:t>ast food outlets</a:t>
            </a:r>
          </a:p>
          <a:p>
            <a:pPr marL="742950" lvl="1" indent="-285750">
              <a:buFont typeface="Arial" panose="020B0604020202020204" pitchFamily="34" charset="0"/>
              <a:buChar char="•"/>
            </a:pPr>
            <a:r>
              <a:rPr lang="en-US" b="1" dirty="0">
                <a:solidFill>
                  <a:srgbClr val="0070C0"/>
                </a:solidFill>
              </a:rPr>
              <a:t>p</a:t>
            </a:r>
            <a:r>
              <a:rPr lang="en-US" b="1" dirty="0" smtClean="0">
                <a:solidFill>
                  <a:srgbClr val="0070C0"/>
                </a:solidFill>
              </a:rPr>
              <a:t>ad site removed</a:t>
            </a:r>
          </a:p>
          <a:p>
            <a:pPr marL="742950" lvl="1" indent="-285750">
              <a:buFont typeface="Arial" panose="020B0604020202020204" pitchFamily="34" charset="0"/>
              <a:buChar char="•"/>
            </a:pPr>
            <a:r>
              <a:rPr lang="en-US" b="1" dirty="0">
                <a:solidFill>
                  <a:srgbClr val="0070C0"/>
                </a:solidFill>
              </a:rPr>
              <a:t>a</a:t>
            </a:r>
            <a:r>
              <a:rPr lang="en-US" b="1" dirty="0" smtClean="0">
                <a:solidFill>
                  <a:srgbClr val="0070C0"/>
                </a:solidFill>
              </a:rPr>
              <a:t>mend DCS </a:t>
            </a:r>
          </a:p>
          <a:p>
            <a:pPr marL="1200150" lvl="2" indent="-285750">
              <a:buFont typeface="Arial" panose="020B0604020202020204" pitchFamily="34" charset="0"/>
              <a:buChar char="•"/>
            </a:pPr>
            <a:r>
              <a:rPr lang="en-US" b="1" dirty="0" smtClean="0">
                <a:solidFill>
                  <a:srgbClr val="0070C0"/>
                </a:solidFill>
              </a:rPr>
              <a:t>limit to south western pad sites  </a:t>
            </a:r>
            <a:endParaRPr lang="en-US" b="1" i="1" dirty="0" smtClean="0">
              <a:solidFill>
                <a:srgbClr val="0070C0"/>
              </a:solidFill>
            </a:endParaRPr>
          </a:p>
          <a:p>
            <a:pPr marL="1200150" lvl="2" indent="-285750">
              <a:buFont typeface="Arial" panose="020B0604020202020204" pitchFamily="34" charset="0"/>
              <a:buChar char="•"/>
            </a:pPr>
            <a:r>
              <a:rPr lang="en-US" b="1" dirty="0">
                <a:solidFill>
                  <a:srgbClr val="0070C0"/>
                </a:solidFill>
              </a:rPr>
              <a:t>d</a:t>
            </a:r>
            <a:r>
              <a:rPr lang="en-US" b="1" dirty="0" smtClean="0">
                <a:solidFill>
                  <a:srgbClr val="0070C0"/>
                </a:solidFill>
              </a:rPr>
              <a:t>iscourage from </a:t>
            </a:r>
            <a:r>
              <a:rPr lang="en-US" b="1" dirty="0" err="1" smtClean="0">
                <a:solidFill>
                  <a:srgbClr val="0070C0"/>
                </a:solidFill>
              </a:rPr>
              <a:t>Briens</a:t>
            </a:r>
            <a:r>
              <a:rPr lang="en-US" b="1" dirty="0" smtClean="0">
                <a:solidFill>
                  <a:srgbClr val="0070C0"/>
                </a:solidFill>
              </a:rPr>
              <a:t> Rd?</a:t>
            </a:r>
          </a:p>
          <a:p>
            <a:pPr marL="285750" indent="-285750">
              <a:buFont typeface="Arial" panose="020B0604020202020204" pitchFamily="34" charset="0"/>
              <a:buChar char="•"/>
            </a:pPr>
            <a:r>
              <a:rPr lang="en-US" b="1" dirty="0"/>
              <a:t>t</a:t>
            </a:r>
            <a:r>
              <a:rPr lang="en-US" b="1" dirty="0" smtClean="0"/>
              <a:t>avern</a:t>
            </a:r>
          </a:p>
          <a:p>
            <a:pPr marL="742950" lvl="1" indent="-285750">
              <a:buFont typeface="Arial" panose="020B0604020202020204" pitchFamily="34" charset="0"/>
              <a:buChar char="•"/>
            </a:pPr>
            <a:r>
              <a:rPr lang="en-US" b="1" dirty="0"/>
              <a:t>SNZ lists hotel as envisaged use</a:t>
            </a:r>
          </a:p>
          <a:p>
            <a:pPr marL="742950" lvl="1" indent="-285750">
              <a:buFont typeface="Arial" panose="020B0604020202020204" pitchFamily="34" charset="0"/>
              <a:buChar char="•"/>
            </a:pPr>
            <a:r>
              <a:rPr lang="en-US" b="1" dirty="0" err="1"/>
              <a:t>NCe</a:t>
            </a:r>
            <a:r>
              <a:rPr lang="en-US" b="1" dirty="0"/>
              <a:t> Zone lists </a:t>
            </a:r>
            <a:r>
              <a:rPr lang="en-US" b="1" dirty="0" smtClean="0"/>
              <a:t>hotel as </a:t>
            </a:r>
            <a:r>
              <a:rPr lang="en-US" b="1" dirty="0"/>
              <a:t>envisaged use</a:t>
            </a:r>
          </a:p>
          <a:p>
            <a:pPr marL="742950" lvl="1" indent="-285750">
              <a:buFont typeface="Arial" panose="020B0604020202020204" pitchFamily="34" charset="0"/>
              <a:buChar char="•"/>
            </a:pPr>
            <a:r>
              <a:rPr lang="en-US" b="1" dirty="0" smtClean="0"/>
              <a:t>liquor </a:t>
            </a:r>
            <a:r>
              <a:rPr lang="en-US" b="1" dirty="0"/>
              <a:t>licensing </a:t>
            </a:r>
            <a:r>
              <a:rPr lang="en-US" b="1" dirty="0" smtClean="0"/>
              <a:t>requirements   </a:t>
            </a:r>
            <a:r>
              <a:rPr lang="en-US" b="1" i="1" dirty="0" smtClean="0">
                <a:solidFill>
                  <a:srgbClr val="0070C0"/>
                </a:solidFill>
              </a:rPr>
              <a:t>or</a:t>
            </a:r>
          </a:p>
          <a:p>
            <a:pPr marL="742950" lvl="1" indent="-285750">
              <a:buFont typeface="Arial" panose="020B0604020202020204" pitchFamily="34" charset="0"/>
              <a:buChar char="•"/>
            </a:pPr>
            <a:r>
              <a:rPr lang="en-US" b="1" dirty="0">
                <a:solidFill>
                  <a:srgbClr val="0070C0"/>
                </a:solidFill>
              </a:rPr>
              <a:t>d</a:t>
            </a:r>
            <a:r>
              <a:rPr lang="en-US" b="1" dirty="0" smtClean="0">
                <a:solidFill>
                  <a:srgbClr val="0070C0"/>
                </a:solidFill>
              </a:rPr>
              <a:t>iscourage from </a:t>
            </a:r>
            <a:r>
              <a:rPr lang="en-US" b="1" dirty="0" err="1" smtClean="0">
                <a:solidFill>
                  <a:srgbClr val="0070C0"/>
                </a:solidFill>
              </a:rPr>
              <a:t>Briens</a:t>
            </a:r>
            <a:r>
              <a:rPr lang="en-US" b="1" dirty="0" smtClean="0">
                <a:solidFill>
                  <a:srgbClr val="0070C0"/>
                </a:solidFill>
              </a:rPr>
              <a:t> </a:t>
            </a:r>
            <a:r>
              <a:rPr lang="en-US" b="1" smtClean="0">
                <a:solidFill>
                  <a:srgbClr val="0070C0"/>
                </a:solidFill>
              </a:rPr>
              <a:t>Rd / discourage </a:t>
            </a:r>
            <a:r>
              <a:rPr lang="en-US" b="1" dirty="0" smtClean="0">
                <a:solidFill>
                  <a:srgbClr val="0070C0"/>
                </a:solidFill>
              </a:rPr>
              <a:t>from Activity Centre? </a:t>
            </a:r>
            <a:endParaRPr lang="en-US" b="1" dirty="0">
              <a:solidFill>
                <a:srgbClr val="0070C0"/>
              </a:solidFill>
            </a:endParaRPr>
          </a:p>
          <a:p>
            <a:endParaRPr lang="en-US" b="1" dirty="0" smtClean="0"/>
          </a:p>
          <a:p>
            <a:pPr marL="742950" lvl="1" indent="-285750">
              <a:buFont typeface="Arial" panose="020B0604020202020204" pitchFamily="34" charset="0"/>
              <a:buChar char="•"/>
            </a:pPr>
            <a:endParaRPr lang="en-AU" b="1" dirty="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196752"/>
            <a:ext cx="3744416" cy="5562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1763688" y="2015411"/>
            <a:ext cx="504056" cy="5116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1043608" y="2852936"/>
            <a:ext cx="792088"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61696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07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30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542960"/>
          </a:xfrm>
          <a:solidFill>
            <a:srgbClr val="FFC000"/>
          </a:solidFill>
        </p:spPr>
        <p:txBody>
          <a:bodyPr/>
          <a:lstStyle/>
          <a:p>
            <a:r>
              <a:rPr lang="en-US" dirty="0" smtClean="0"/>
              <a:t>Next steps</a:t>
            </a:r>
            <a:endParaRPr lang="en-AU" dirty="0"/>
          </a:p>
        </p:txBody>
      </p:sp>
      <p:sp>
        <p:nvSpPr>
          <p:cNvPr id="4" name="Content Placeholder 3"/>
          <p:cNvSpPr>
            <a:spLocks noGrp="1"/>
          </p:cNvSpPr>
          <p:nvPr>
            <p:ph idx="1"/>
          </p:nvPr>
        </p:nvSpPr>
        <p:spPr/>
        <p:txBody>
          <a:bodyPr>
            <a:normAutofit fontScale="92500" lnSpcReduction="20000"/>
          </a:bodyPr>
          <a:lstStyle/>
          <a:p>
            <a:pPr marL="1417320" lvl="7" indent="0">
              <a:buClr>
                <a:srgbClr val="F96A1B"/>
              </a:buClr>
              <a:buNone/>
            </a:pPr>
            <a:endParaRPr lang="en-US" sz="10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smtClean="0">
                <a:latin typeface="Arial" panose="020B0604020202020204" pitchFamily="34" charset="0"/>
                <a:cs typeface="Arial" panose="020B0604020202020204" pitchFamily="34" charset="0"/>
              </a:rPr>
              <a:t>Council report including:</a:t>
            </a:r>
          </a:p>
          <a:p>
            <a:pPr lvl="5">
              <a:buClr>
                <a:srgbClr val="F96A1B"/>
              </a:buClr>
              <a:buFont typeface="Arial" pitchFamily="34" charset="0"/>
              <a:buChar char="•"/>
            </a:pPr>
            <a:r>
              <a:rPr lang="en-US" dirty="0" smtClean="0">
                <a:latin typeface="Arial" panose="020B0604020202020204" pitchFamily="34" charset="0"/>
                <a:cs typeface="Arial" panose="020B0604020202020204" pitchFamily="34" charset="0"/>
              </a:rPr>
              <a:t>SCPA report</a:t>
            </a:r>
          </a:p>
          <a:p>
            <a:pPr lvl="5">
              <a:buClr>
                <a:srgbClr val="F96A1B"/>
              </a:buClr>
              <a:buFont typeface="Arial" pitchFamily="34" charset="0"/>
              <a:buChar char="•"/>
            </a:pPr>
            <a:r>
              <a:rPr lang="en-US" dirty="0">
                <a:latin typeface="Arial" panose="020B0604020202020204" pitchFamily="34" charset="0"/>
                <a:cs typeface="Arial" panose="020B0604020202020204" pitchFamily="34" charset="0"/>
              </a:rPr>
              <a:t>r</a:t>
            </a:r>
            <a:r>
              <a:rPr lang="en-US" dirty="0" smtClean="0">
                <a:latin typeface="Arial" panose="020B0604020202020204" pitchFamily="34" charset="0"/>
                <a:cs typeface="Arial" panose="020B0604020202020204" pitchFamily="34" charset="0"/>
              </a:rPr>
              <a:t>evised DPA</a:t>
            </a:r>
          </a:p>
          <a:p>
            <a:pPr lvl="4">
              <a:buClr>
                <a:srgbClr val="F96A1B"/>
              </a:buClr>
              <a:buFont typeface="Arial" pitchFamily="34" charset="0"/>
              <a:buChar char="•"/>
            </a:pPr>
            <a:endParaRPr lang="en-US" sz="1800" dirty="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smtClean="0">
                <a:latin typeface="Arial" panose="020B0604020202020204" pitchFamily="34" charset="0"/>
                <a:cs typeface="Arial" panose="020B0604020202020204" pitchFamily="34" charset="0"/>
              </a:rPr>
              <a:t>Council resolution</a:t>
            </a:r>
          </a:p>
          <a:p>
            <a:pPr lvl="4">
              <a:buClr>
                <a:srgbClr val="F96A1B"/>
              </a:buClr>
              <a:buFont typeface="Arial" pitchFamily="34" charset="0"/>
              <a:buChar char="•"/>
            </a:pPr>
            <a:endParaRPr lang="en-US" sz="1800"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smtClean="0">
                <a:latin typeface="Arial" panose="020B0604020202020204" pitchFamily="34" charset="0"/>
                <a:cs typeface="Arial" panose="020B0604020202020204" pitchFamily="34" charset="0"/>
              </a:rPr>
              <a:t>Minister for Planning decision</a:t>
            </a:r>
          </a:p>
          <a:p>
            <a:pPr marL="685800" lvl="4" indent="0">
              <a:buClr>
                <a:srgbClr val="F96A1B"/>
              </a:buClr>
              <a:buNone/>
            </a:pPr>
            <a:endParaRPr lang="en-US" sz="1800" dirty="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a:latin typeface="Arial" panose="020B0604020202020204" pitchFamily="34" charset="0"/>
                <a:cs typeface="Arial" panose="020B0604020202020204" pitchFamily="34" charset="0"/>
              </a:rPr>
              <a:t>G</a:t>
            </a:r>
            <a:r>
              <a:rPr lang="en-US" sz="1800" dirty="0" smtClean="0">
                <a:latin typeface="Arial" panose="020B0604020202020204" pitchFamily="34" charset="0"/>
                <a:cs typeface="Arial" panose="020B0604020202020204" pitchFamily="34" charset="0"/>
              </a:rPr>
              <a:t>azettal and consolidation into Development Plan</a:t>
            </a:r>
          </a:p>
          <a:p>
            <a:pPr lvl="4">
              <a:buClr>
                <a:srgbClr val="F96A1B"/>
              </a:buClr>
              <a:buFont typeface="Arial" pitchFamily="34" charset="0"/>
              <a:buChar char="•"/>
            </a:pPr>
            <a:endParaRPr lang="en-US" sz="1800" dirty="0" smtClean="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smtClean="0">
                <a:latin typeface="Arial" panose="020B0604020202020204" pitchFamily="34" charset="0"/>
                <a:cs typeface="Arial" panose="020B0604020202020204" pitchFamily="34" charset="0"/>
              </a:rPr>
              <a:t>ERD </a:t>
            </a:r>
            <a:r>
              <a:rPr lang="en-US" sz="1800" dirty="0">
                <a:latin typeface="Arial" panose="020B0604020202020204" pitchFamily="34" charset="0"/>
                <a:cs typeface="Arial" panose="020B0604020202020204" pitchFamily="34" charset="0"/>
              </a:rPr>
              <a:t>Committee of Parliament review</a:t>
            </a:r>
          </a:p>
          <a:p>
            <a:pPr lvl="4">
              <a:buClr>
                <a:srgbClr val="F96A1B"/>
              </a:buClr>
              <a:buFont typeface="Arial" pitchFamily="34" charset="0"/>
              <a:buChar char="•"/>
            </a:pPr>
            <a:endParaRPr lang="en-US" sz="1800" dirty="0">
              <a:latin typeface="Arial" panose="020B0604020202020204" pitchFamily="34" charset="0"/>
              <a:cs typeface="Arial" panose="020B0604020202020204" pitchFamily="34" charset="0"/>
            </a:endParaRPr>
          </a:p>
          <a:p>
            <a:pPr lvl="4">
              <a:buClr>
                <a:srgbClr val="F96A1B"/>
              </a:buClr>
              <a:buFont typeface="Arial" pitchFamily="34" charset="0"/>
              <a:buChar char="•"/>
            </a:pPr>
            <a:r>
              <a:rPr lang="en-US" sz="1800" dirty="0" smtClean="0">
                <a:latin typeface="Arial" panose="020B0604020202020204" pitchFamily="34" charset="0"/>
                <a:cs typeface="Arial" panose="020B0604020202020204" pitchFamily="34" charset="0"/>
              </a:rPr>
              <a:t>Future development guided by and assessed against new Development Plan provisions</a:t>
            </a: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7030A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a:solidFill>
                <a:srgbClr val="0070C0"/>
              </a:solidFill>
              <a:latin typeface="Arial" panose="020B0604020202020204" pitchFamily="34" charset="0"/>
              <a:cs typeface="Arial" panose="020B0604020202020204" pitchFamily="34" charset="0"/>
            </a:endParaRPr>
          </a:p>
          <a:p>
            <a:pPr lvl="4">
              <a:buClr>
                <a:srgbClr val="F96A1B"/>
              </a:buClr>
              <a:buFont typeface="Arial" pitchFamily="34" charset="0"/>
              <a:buChar char="•"/>
            </a:pPr>
            <a:endParaRPr lang="en-US" sz="1200" dirty="0" smtClean="0">
              <a:solidFill>
                <a:srgbClr val="0070C0"/>
              </a:solidFill>
              <a:latin typeface="Arial" panose="020B0604020202020204" pitchFamily="34" charset="0"/>
              <a:cs typeface="Arial" panose="020B0604020202020204" pitchFamily="34" charset="0"/>
            </a:endParaRPr>
          </a:p>
          <a:p>
            <a:pPr lvl="3">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488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88294" cy="548640"/>
          </a:xfrm>
          <a:solidFill>
            <a:srgbClr val="FFC000"/>
          </a:solidFill>
        </p:spPr>
        <p:txBody>
          <a:bodyPr/>
          <a:lstStyle/>
          <a:p>
            <a:r>
              <a:rPr lang="en-US" dirty="0" smtClean="0"/>
              <a:t>Purpose</a:t>
            </a:r>
            <a:endParaRPr lang="en-AU" dirty="0"/>
          </a:p>
        </p:txBody>
      </p:sp>
      <p:sp>
        <p:nvSpPr>
          <p:cNvPr id="3" name="Content Placeholder 2"/>
          <p:cNvSpPr>
            <a:spLocks noGrp="1"/>
          </p:cNvSpPr>
          <p:nvPr>
            <p:ph idx="1"/>
          </p:nvPr>
        </p:nvSpPr>
        <p:spPr>
          <a:xfrm>
            <a:off x="899592" y="1052736"/>
            <a:ext cx="7511662" cy="3744416"/>
          </a:xfrm>
          <a:noFill/>
        </p:spPr>
        <p:txBody>
          <a:bodyPr>
            <a:normAutofit/>
          </a:bodyPr>
          <a:lstStyle/>
          <a:p>
            <a:pPr marL="0" indent="0"/>
            <a:endParaRPr lang="en-US" dirty="0" smtClean="0"/>
          </a:p>
          <a:p>
            <a:pPr marL="285750" indent="-285750">
              <a:buFont typeface="Arial" panose="020B0604020202020204" pitchFamily="34" charset="0"/>
              <a:buChar char="•"/>
            </a:pPr>
            <a:r>
              <a:rPr lang="en-US" sz="2800" dirty="0"/>
              <a:t>D</a:t>
            </a:r>
            <a:r>
              <a:rPr lang="en-US" sz="2800" dirty="0" smtClean="0"/>
              <a:t>iscuss issues raised during consultation</a:t>
            </a:r>
          </a:p>
          <a:p>
            <a:pPr marL="0" indent="0"/>
            <a:endParaRPr lang="en-US" sz="2800" dirty="0"/>
          </a:p>
          <a:p>
            <a:pPr marL="285750" indent="-285750">
              <a:buFont typeface="Arial" panose="020B0604020202020204" pitchFamily="34" charset="0"/>
              <a:buChar char="•"/>
            </a:pPr>
            <a:r>
              <a:rPr lang="en-US" sz="2800" dirty="0" smtClean="0"/>
              <a:t>Inform the Summary of Consultation and Proposed Amendments Report (SCPA)</a:t>
            </a:r>
          </a:p>
          <a:p>
            <a:pPr marL="285750" indent="-285750">
              <a:buFont typeface="Arial" panose="020B0604020202020204" pitchFamily="34" charset="0"/>
              <a:buChar char="•"/>
            </a:pPr>
            <a:endParaRPr lang="en-US" sz="2800" dirty="0" smtClean="0"/>
          </a:p>
          <a:p>
            <a:pPr marL="285750" indent="-285750">
              <a:buFont typeface="Arial" panose="020B0604020202020204" pitchFamily="34" charset="0"/>
              <a:buChar char="•"/>
            </a:pPr>
            <a:r>
              <a:rPr lang="en-US" sz="2800" dirty="0" smtClean="0"/>
              <a:t>Inform amendments to the DPA</a:t>
            </a:r>
          </a:p>
          <a:p>
            <a:pPr marL="0" indent="0"/>
            <a:endParaRPr lang="en-US" dirty="0" smtClean="0"/>
          </a:p>
          <a:p>
            <a:pPr marL="0" indent="0"/>
            <a:endParaRPr lang="en-AU" dirty="0"/>
          </a:p>
        </p:txBody>
      </p:sp>
    </p:spTree>
    <p:extLst>
      <p:ext uri="{BB962C8B-B14F-4D97-AF65-F5344CB8AC3E}">
        <p14:creationId xmlns:p14="http://schemas.microsoft.com/office/powerpoint/2010/main" val="33460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575"/>
          <a:stretch/>
        </p:blipFill>
        <p:spPr bwMode="auto">
          <a:xfrm>
            <a:off x="841409" y="1257373"/>
            <a:ext cx="7474455" cy="5041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a:solidFill>
            <a:srgbClr val="FFC000"/>
          </a:solidFill>
        </p:spPr>
        <p:txBody>
          <a:bodyPr/>
          <a:lstStyle/>
          <a:p>
            <a:r>
              <a:rPr lang="en-US" dirty="0" smtClean="0"/>
              <a:t>Recap - Subject land</a:t>
            </a:r>
            <a:endParaRPr lang="en-AU" dirty="0"/>
          </a:p>
        </p:txBody>
      </p:sp>
    </p:spTree>
    <p:extLst>
      <p:ext uri="{BB962C8B-B14F-4D97-AF65-F5344CB8AC3E}">
        <p14:creationId xmlns:p14="http://schemas.microsoft.com/office/powerpoint/2010/main" val="313260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Recap - DPA </a:t>
            </a:r>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004" y="1268760"/>
            <a:ext cx="3457953"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1289598"/>
            <a:ext cx="3424910" cy="4803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2014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Recap - Previous consideration</a:t>
            </a:r>
            <a:endParaRPr lang="en-AU" dirty="0"/>
          </a:p>
        </p:txBody>
      </p:sp>
      <p:sp>
        <p:nvSpPr>
          <p:cNvPr id="4" name="Content Placeholder 3"/>
          <p:cNvSpPr>
            <a:spLocks noGrp="1"/>
          </p:cNvSpPr>
          <p:nvPr>
            <p:ph idx="1"/>
          </p:nvPr>
        </p:nvSpPr>
        <p:spPr/>
        <p:txBody>
          <a:bodyPr>
            <a:normAutofit/>
          </a:bodyPr>
          <a:lstStyle/>
          <a:p>
            <a:pPr>
              <a:buFont typeface="Arial" panose="020B0604020202020204" pitchFamily="34" charset="0"/>
              <a:buChar char="•"/>
            </a:pPr>
            <a:r>
              <a:rPr lang="en-US" dirty="0" smtClean="0"/>
              <a:t>Council’s Strategic Directions Report  2012</a:t>
            </a:r>
          </a:p>
          <a:p>
            <a:pPr marL="0" indent="0"/>
            <a:r>
              <a:rPr lang="en-US" sz="1200" b="0" dirty="0" smtClean="0">
                <a:solidFill>
                  <a:srgbClr val="0070C0"/>
                </a:solidFill>
                <a:latin typeface="Arial" panose="020B0604020202020204" pitchFamily="34" charset="0"/>
                <a:cs typeface="Arial" panose="020B0604020202020204" pitchFamily="34" charset="0"/>
              </a:rPr>
              <a:t>	</a:t>
            </a:r>
            <a:r>
              <a:rPr lang="en-US" sz="1200" b="0" dirty="0" smtClean="0">
                <a:latin typeface="Arial" panose="020B0604020202020204" pitchFamily="34" charset="0"/>
                <a:cs typeface="Arial" panose="020B0604020202020204" pitchFamily="34" charset="0"/>
              </a:rPr>
              <a:t>“Existing Light Industry Zone (east of </a:t>
            </a:r>
            <a:r>
              <a:rPr lang="en-US" sz="1200" b="0" dirty="0" err="1" smtClean="0">
                <a:latin typeface="Arial" panose="020B0604020202020204" pitchFamily="34" charset="0"/>
                <a:cs typeface="Arial" panose="020B0604020202020204" pitchFamily="34" charset="0"/>
              </a:rPr>
              <a:t>Briens</a:t>
            </a:r>
            <a:r>
              <a:rPr lang="en-US" sz="1200" b="0" dirty="0" smtClean="0">
                <a:latin typeface="Arial" panose="020B0604020202020204" pitchFamily="34" charset="0"/>
                <a:cs typeface="Arial" panose="020B0604020202020204" pitchFamily="34" charset="0"/>
              </a:rPr>
              <a:t> Road) may be better suited to other </a:t>
            </a:r>
          </a:p>
          <a:p>
            <a:pPr marL="0" indent="0"/>
            <a:r>
              <a:rPr lang="en-US" sz="1200" b="0" dirty="0" smtClean="0">
                <a:latin typeface="Arial" panose="020B0604020202020204" pitchFamily="34" charset="0"/>
                <a:cs typeface="Arial" panose="020B0604020202020204" pitchFamily="34" charset="0"/>
              </a:rPr>
              <a:t>	(non-industrial) use”</a:t>
            </a:r>
            <a:endParaRPr lang="en-US" dirty="0" smtClean="0"/>
          </a:p>
          <a:p>
            <a:pPr>
              <a:buFont typeface="Arial" panose="020B0604020202020204" pitchFamily="34" charset="0"/>
              <a:buChar char="•"/>
            </a:pPr>
            <a:endParaRPr lang="en-US" dirty="0" smtClean="0"/>
          </a:p>
          <a:p>
            <a:pPr>
              <a:buFont typeface="Arial" panose="020B0604020202020204" pitchFamily="34" charset="0"/>
              <a:buChar char="•"/>
            </a:pPr>
            <a:r>
              <a:rPr lang="en-US" dirty="0" smtClean="0"/>
              <a:t>Statement of Justification 2013</a:t>
            </a:r>
          </a:p>
          <a:p>
            <a:pPr marL="0" indent="0"/>
            <a:r>
              <a:rPr lang="en-US" sz="1200" b="0" dirty="0" smtClean="0">
                <a:solidFill>
                  <a:srgbClr val="0070C0"/>
                </a:solidFill>
                <a:latin typeface="Arial" panose="020B0604020202020204" pitchFamily="34" charset="0"/>
                <a:cs typeface="Arial" panose="020B0604020202020204" pitchFamily="34" charset="0"/>
              </a:rPr>
              <a:t>	</a:t>
            </a:r>
            <a:endParaRPr lang="en-US" dirty="0" smtClean="0"/>
          </a:p>
          <a:p>
            <a:pPr>
              <a:buFont typeface="Arial" panose="020B0604020202020204" pitchFamily="34" charset="0"/>
              <a:buChar char="•"/>
            </a:pPr>
            <a:r>
              <a:rPr lang="en-US" dirty="0" smtClean="0"/>
              <a:t>Presentation to Elected Members’ workshop  March 2014</a:t>
            </a:r>
          </a:p>
          <a:p>
            <a:r>
              <a:rPr lang="en-AU" sz="1200" b="0" dirty="0" smtClean="0">
                <a:solidFill>
                  <a:srgbClr val="0070C0"/>
                </a:solidFill>
                <a:latin typeface="Arial" panose="020B0604020202020204" pitchFamily="34" charset="0"/>
                <a:cs typeface="Arial" panose="020B0604020202020204" pitchFamily="34" charset="0"/>
              </a:rPr>
              <a:t>		</a:t>
            </a:r>
            <a:r>
              <a:rPr lang="en-AU" sz="1200" b="0" dirty="0" smtClean="0">
                <a:latin typeface="Arial" panose="020B0604020202020204" pitchFamily="34" charset="0"/>
                <a:cs typeface="Arial" panose="020B0604020202020204" pitchFamily="34" charset="0"/>
              </a:rPr>
              <a:t>“A </a:t>
            </a:r>
            <a:r>
              <a:rPr lang="en-AU" sz="1200" b="0" dirty="0">
                <a:latin typeface="Arial" panose="020B0604020202020204" pitchFamily="34" charset="0"/>
                <a:cs typeface="Arial" panose="020B0604020202020204" pitchFamily="34" charset="0"/>
              </a:rPr>
              <a:t>mix of centre and residential development provides opportunity for a community ‘node’ with </a:t>
            </a:r>
            <a:r>
              <a:rPr lang="en-AU" sz="1200" b="0" dirty="0" smtClean="0">
                <a:latin typeface="Arial" panose="020B0604020202020204" pitchFamily="34" charset="0"/>
                <a:cs typeface="Arial" panose="020B0604020202020204" pitchFamily="34" charset="0"/>
              </a:rPr>
              <a:t>	school</a:t>
            </a:r>
            <a:r>
              <a:rPr lang="en-AU" sz="1200" b="0" dirty="0">
                <a:latin typeface="Arial" panose="020B0604020202020204" pitchFamily="34" charset="0"/>
                <a:cs typeface="Arial" panose="020B0604020202020204" pitchFamily="34" charset="0"/>
              </a:rPr>
              <a:t>, </a:t>
            </a:r>
            <a:r>
              <a:rPr lang="en-AU" sz="1200" b="0" dirty="0" smtClean="0">
                <a:latin typeface="Arial" panose="020B0604020202020204" pitchFamily="34" charset="0"/>
                <a:cs typeface="Arial" panose="020B0604020202020204" pitchFamily="34" charset="0"/>
              </a:rPr>
              <a:t>shopping </a:t>
            </a:r>
            <a:r>
              <a:rPr lang="en-AU" sz="1200" b="0" dirty="0">
                <a:latin typeface="Arial" panose="020B0604020202020204" pitchFamily="34" charset="0"/>
                <a:cs typeface="Arial" panose="020B0604020202020204" pitchFamily="34" charset="0"/>
              </a:rPr>
              <a:t>centre and open </a:t>
            </a:r>
            <a:r>
              <a:rPr lang="en-AU" sz="1200" b="0" dirty="0" smtClean="0">
                <a:latin typeface="Arial" panose="020B0604020202020204" pitchFamily="34" charset="0"/>
                <a:cs typeface="Arial" panose="020B0604020202020204" pitchFamily="34" charset="0"/>
              </a:rPr>
              <a:t>space”</a:t>
            </a:r>
            <a:endParaRPr lang="en-AU" sz="1200" b="0" dirty="0">
              <a:latin typeface="Arial" panose="020B0604020202020204" pitchFamily="34" charset="0"/>
              <a:cs typeface="Arial" panose="020B0604020202020204" pitchFamily="34" charset="0"/>
            </a:endParaRPr>
          </a:p>
          <a:p>
            <a:r>
              <a:rPr lang="en-AU" sz="1200" b="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056333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Previous consideration</a:t>
            </a:r>
            <a:endParaRPr lang="en-AU" dirty="0"/>
          </a:p>
        </p:txBody>
      </p:sp>
      <p:sp>
        <p:nvSpPr>
          <p:cNvPr id="4" name="Content Placeholder 3"/>
          <p:cNvSpPr>
            <a:spLocks noGrp="1"/>
          </p:cNvSpPr>
          <p:nvPr>
            <p:ph idx="1"/>
          </p:nvPr>
        </p:nvSpPr>
        <p:spPr>
          <a:xfrm>
            <a:off x="822960" y="1100628"/>
            <a:ext cx="7565464" cy="3912548"/>
          </a:xfrm>
        </p:spPr>
        <p:txBody>
          <a:bodyPr>
            <a:normAutofit fontScale="70000" lnSpcReduction="20000"/>
          </a:bodyPr>
          <a:lstStyle/>
          <a:p>
            <a:pPr>
              <a:buFont typeface="Arial" pitchFamily="34" charset="0"/>
              <a:buChar char="•"/>
            </a:pPr>
            <a:r>
              <a:rPr lang="en-US" sz="2100" dirty="0" smtClean="0"/>
              <a:t>Council  resolution - April </a:t>
            </a:r>
            <a:r>
              <a:rPr lang="en-US" sz="2100" dirty="0"/>
              <a:t>2014</a:t>
            </a:r>
          </a:p>
          <a:p>
            <a:r>
              <a:rPr lang="en-US" sz="1200" b="0" dirty="0">
                <a:solidFill>
                  <a:srgbClr val="0070C0"/>
                </a:solidFill>
                <a:latin typeface="Arial" panose="020B0604020202020204" pitchFamily="34" charset="0"/>
                <a:cs typeface="Arial" panose="020B0604020202020204" pitchFamily="34" charset="0"/>
              </a:rPr>
              <a:t>	</a:t>
            </a:r>
            <a:r>
              <a:rPr lang="en-US" sz="1800" b="0" dirty="0" smtClean="0">
                <a:latin typeface="Arial" panose="020B0604020202020204" pitchFamily="34" charset="0"/>
                <a:cs typeface="Arial" panose="020B0604020202020204" pitchFamily="34" charset="0"/>
              </a:rPr>
              <a:t> “a review of the current zoning of this land has merit and upon receipt of confirmation that an appropriate arrangement has been agreed to, as referred in 2.2 above, will seek to negotiate with the owner and / or his agent an approach to the preparation of a privately funded Development Plan </a:t>
            </a:r>
            <a:r>
              <a:rPr lang="en-US" sz="1800" b="0" dirty="0">
                <a:latin typeface="Arial" panose="020B0604020202020204" pitchFamily="34" charset="0"/>
                <a:cs typeface="Arial" panose="020B0604020202020204" pitchFamily="34" charset="0"/>
              </a:rPr>
              <a:t>Amendment that reviews the zoning of this </a:t>
            </a:r>
            <a:r>
              <a:rPr lang="en-US" sz="1800" b="0" dirty="0" smtClean="0">
                <a:latin typeface="Arial" panose="020B0604020202020204" pitchFamily="34" charset="0"/>
                <a:cs typeface="Arial" panose="020B0604020202020204" pitchFamily="34" charset="0"/>
              </a:rPr>
              <a:t>land.”</a:t>
            </a:r>
          </a:p>
          <a:p>
            <a:endParaRPr lang="en-US" sz="1200" b="0" dirty="0" smtClean="0">
              <a:solidFill>
                <a:srgbClr val="0070C0"/>
              </a:solidFill>
              <a:latin typeface="Arial" panose="020B0604020202020204" pitchFamily="34" charset="0"/>
              <a:cs typeface="Arial" panose="020B0604020202020204" pitchFamily="34" charset="0"/>
            </a:endParaRPr>
          </a:p>
          <a:p>
            <a:pPr>
              <a:buFont typeface="Arial" pitchFamily="34" charset="0"/>
              <a:buChar char="•"/>
            </a:pPr>
            <a:r>
              <a:rPr lang="en-US" sz="2100" dirty="0" smtClean="0"/>
              <a:t>Council resolution – March </a:t>
            </a:r>
            <a:r>
              <a:rPr lang="en-US" sz="2100" dirty="0"/>
              <a:t>2015</a:t>
            </a:r>
          </a:p>
          <a:p>
            <a:r>
              <a:rPr lang="en-US" sz="1200" b="0" dirty="0" smtClean="0">
                <a:solidFill>
                  <a:srgbClr val="0070C0"/>
                </a:solidFill>
                <a:latin typeface="Arial" panose="020B0604020202020204" pitchFamily="34" charset="0"/>
                <a:cs typeface="Arial" panose="020B0604020202020204" pitchFamily="34" charset="0"/>
              </a:rPr>
              <a:t>	</a:t>
            </a:r>
            <a:r>
              <a:rPr lang="en-US" sz="1800" b="0" dirty="0" smtClean="0">
                <a:latin typeface="Arial" panose="020B0604020202020204" pitchFamily="34" charset="0"/>
                <a:cs typeface="Arial" panose="020B0604020202020204" pitchFamily="34" charset="0"/>
              </a:rPr>
              <a:t>Resolution to send draft SOI with associated concept plan to Minister for Planning</a:t>
            </a:r>
          </a:p>
          <a:p>
            <a:endParaRPr lang="en-US" sz="1200" b="0" dirty="0" smtClean="0">
              <a:solidFill>
                <a:srgbClr val="0070C0"/>
              </a:solidFill>
              <a:latin typeface="Arial" panose="020B0604020202020204" pitchFamily="34" charset="0"/>
              <a:cs typeface="Arial" panose="020B0604020202020204" pitchFamily="34" charset="0"/>
            </a:endParaRPr>
          </a:p>
          <a:p>
            <a:pPr>
              <a:buFont typeface="Arial" pitchFamily="34" charset="0"/>
              <a:buChar char="•"/>
            </a:pPr>
            <a:r>
              <a:rPr lang="en-US" sz="2100" dirty="0" smtClean="0"/>
              <a:t>Minister  for Planning – </a:t>
            </a:r>
            <a:r>
              <a:rPr lang="en-US" sz="2100" dirty="0"/>
              <a:t>June 2015</a:t>
            </a:r>
          </a:p>
          <a:p>
            <a:r>
              <a:rPr lang="en-US" sz="1200" b="0" dirty="0">
                <a:solidFill>
                  <a:srgbClr val="0070C0"/>
                </a:solidFill>
                <a:latin typeface="Arial" panose="020B0604020202020204" pitchFamily="34" charset="0"/>
                <a:cs typeface="Arial" panose="020B0604020202020204" pitchFamily="34" charset="0"/>
              </a:rPr>
              <a:t>	</a:t>
            </a:r>
            <a:r>
              <a:rPr lang="en-US" sz="1800" b="0" dirty="0" smtClean="0">
                <a:latin typeface="Arial" panose="020B0604020202020204" pitchFamily="34" charset="0"/>
                <a:cs typeface="Arial" panose="020B0604020202020204" pitchFamily="34" charset="0"/>
              </a:rPr>
              <a:t>Minister agrees to SOI</a:t>
            </a:r>
          </a:p>
          <a:p>
            <a:endParaRPr lang="en-AU" sz="1200" b="0" dirty="0">
              <a:solidFill>
                <a:srgbClr val="0070C0"/>
              </a:solidFill>
              <a:latin typeface="Arial" panose="020B0604020202020204" pitchFamily="34" charset="0"/>
              <a:cs typeface="Arial" panose="020B0604020202020204" pitchFamily="34" charset="0"/>
            </a:endParaRPr>
          </a:p>
          <a:p>
            <a:pPr>
              <a:buFont typeface="Arial" panose="020B0604020202020204" pitchFamily="34" charset="0"/>
              <a:buChar char="•"/>
            </a:pPr>
            <a:r>
              <a:rPr lang="en-US" sz="2100" dirty="0" smtClean="0"/>
              <a:t>Council  resolution – September 2016</a:t>
            </a:r>
          </a:p>
          <a:p>
            <a:r>
              <a:rPr lang="en-US" sz="1200" b="0" dirty="0" smtClean="0">
                <a:solidFill>
                  <a:srgbClr val="0070C0"/>
                </a:solidFill>
                <a:latin typeface="Arial" panose="020B0604020202020204" pitchFamily="34" charset="0"/>
                <a:cs typeface="Arial" panose="020B0604020202020204" pitchFamily="34" charset="0"/>
              </a:rPr>
              <a:t>	</a:t>
            </a:r>
            <a:r>
              <a:rPr lang="en-US" sz="1800" b="0" dirty="0" smtClean="0">
                <a:latin typeface="Arial" panose="020B0604020202020204" pitchFamily="34" charset="0"/>
                <a:cs typeface="Arial" panose="020B0604020202020204" pitchFamily="34" charset="0"/>
              </a:rPr>
              <a:t>Resolution </a:t>
            </a:r>
            <a:r>
              <a:rPr lang="en-US" sz="1800" b="0" dirty="0">
                <a:latin typeface="Arial" panose="020B0604020202020204" pitchFamily="34" charset="0"/>
                <a:cs typeface="Arial" panose="020B0604020202020204" pitchFamily="34" charset="0"/>
              </a:rPr>
              <a:t>to </a:t>
            </a:r>
            <a:r>
              <a:rPr lang="en-US" sz="1800" b="0" dirty="0" smtClean="0">
                <a:latin typeface="Arial" panose="020B0604020202020204" pitchFamily="34" charset="0"/>
                <a:cs typeface="Arial" panose="020B0604020202020204" pitchFamily="34" charset="0"/>
              </a:rPr>
              <a:t>place </a:t>
            </a:r>
            <a:r>
              <a:rPr lang="en-US" sz="1800" b="0" dirty="0">
                <a:latin typeface="Arial" panose="020B0604020202020204" pitchFamily="34" charset="0"/>
                <a:cs typeface="Arial" panose="020B0604020202020204" pitchFamily="34" charset="0"/>
              </a:rPr>
              <a:t>draft DPA </a:t>
            </a:r>
            <a:r>
              <a:rPr lang="en-US" sz="1800" b="0" dirty="0" smtClean="0">
                <a:latin typeface="Arial" panose="020B0604020202020204" pitchFamily="34" charset="0"/>
                <a:cs typeface="Arial" panose="020B0604020202020204" pitchFamily="34" charset="0"/>
              </a:rPr>
              <a:t>on consultation – 22 Sep 16 to 18 Nov 16</a:t>
            </a:r>
          </a:p>
          <a:p>
            <a:endParaRPr lang="en-US" sz="1200" b="0" dirty="0" smtClean="0">
              <a:solidFill>
                <a:srgbClr val="0070C0"/>
              </a:solidFill>
              <a:latin typeface="Arial" panose="020B0604020202020204" pitchFamily="34" charset="0"/>
              <a:cs typeface="Arial" panose="020B0604020202020204" pitchFamily="34" charset="0"/>
            </a:endParaRPr>
          </a:p>
          <a:p>
            <a:pPr>
              <a:buFont typeface="Arial" pitchFamily="34" charset="0"/>
              <a:buChar char="•"/>
            </a:pPr>
            <a:r>
              <a:rPr lang="en-US" sz="2100" dirty="0"/>
              <a:t>Public Meeting – 6 December 2016</a:t>
            </a:r>
            <a:endParaRPr lang="en-AU" sz="2100" dirty="0"/>
          </a:p>
        </p:txBody>
      </p:sp>
    </p:spTree>
    <p:extLst>
      <p:ext uri="{BB962C8B-B14F-4D97-AF65-F5344CB8AC3E}">
        <p14:creationId xmlns:p14="http://schemas.microsoft.com/office/powerpoint/2010/main" val="293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Recap - consultation</a:t>
            </a:r>
            <a:endParaRPr lang="en-AU" dirty="0"/>
          </a:p>
        </p:txBody>
      </p:sp>
      <p:sp>
        <p:nvSpPr>
          <p:cNvPr id="4" name="Content Placeholder 3"/>
          <p:cNvSpPr>
            <a:spLocks noGrp="1"/>
          </p:cNvSpPr>
          <p:nvPr>
            <p:ph idx="1"/>
          </p:nvPr>
        </p:nvSpPr>
        <p:spPr/>
        <p:txBody>
          <a:bodyPr>
            <a:normAutofit/>
          </a:bodyPr>
          <a:lstStyle/>
          <a:p>
            <a:pPr>
              <a:buFont typeface="Arial" pitchFamily="34" charset="0"/>
              <a:buChar char="•"/>
            </a:pPr>
            <a:r>
              <a:rPr lang="en-US" sz="2800" dirty="0" smtClean="0"/>
              <a:t>Consultation Responses</a:t>
            </a:r>
          </a:p>
          <a:p>
            <a:pPr marL="256032" lvl="6" indent="0">
              <a:spcBef>
                <a:spcPts val="800"/>
              </a:spcBef>
              <a:buNone/>
            </a:pPr>
            <a:r>
              <a:rPr lang="en-US" sz="1800" dirty="0" smtClean="0">
                <a:latin typeface="Arial" panose="020B0604020202020204" pitchFamily="34" charset="0"/>
                <a:cs typeface="Arial" panose="020B0604020202020204" pitchFamily="34" charset="0"/>
              </a:rPr>
              <a:t>35 </a:t>
            </a:r>
            <a:r>
              <a:rPr lang="en-US" sz="1800" dirty="0">
                <a:latin typeface="Arial" panose="020B0604020202020204" pitchFamily="34" charset="0"/>
                <a:cs typeface="Arial" panose="020B0604020202020204" pitchFamily="34" charset="0"/>
              </a:rPr>
              <a:t>written public submissions</a:t>
            </a:r>
          </a:p>
          <a:p>
            <a:pPr marL="256032" lvl="6" indent="0">
              <a:spcBef>
                <a:spcPts val="800"/>
              </a:spcBef>
              <a:buNone/>
            </a:pPr>
            <a:r>
              <a:rPr lang="en-US" sz="1800" dirty="0" smtClean="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14 verbal public submissions)</a:t>
            </a:r>
          </a:p>
          <a:p>
            <a:pPr marL="342900" lvl="5" indent="-342900">
              <a:spcBef>
                <a:spcPts val="800"/>
              </a:spcBef>
              <a:buNone/>
            </a:pPr>
            <a:r>
              <a:rPr lang="en-US" sz="1800" dirty="0">
                <a:latin typeface="Arial" panose="020B0604020202020204" pitchFamily="34" charset="0"/>
                <a:cs typeface="Arial" panose="020B0604020202020204" pitchFamily="34" charset="0"/>
              </a:rPr>
              <a:t>	</a:t>
            </a:r>
            <a:r>
              <a:rPr lang="en-US" sz="1800" dirty="0" smtClean="0">
                <a:latin typeface="Arial" panose="020B0604020202020204" pitchFamily="34" charset="0"/>
                <a:cs typeface="Arial" panose="020B0604020202020204" pitchFamily="34" charset="0"/>
              </a:rPr>
              <a:t>6 </a:t>
            </a:r>
            <a:r>
              <a:rPr lang="en-US" sz="1800" dirty="0">
                <a:latin typeface="Arial" panose="020B0604020202020204" pitchFamily="34" charset="0"/>
                <a:cs typeface="Arial" panose="020B0604020202020204" pitchFamily="34" charset="0"/>
              </a:rPr>
              <a:t>Agency </a:t>
            </a:r>
            <a:r>
              <a:rPr lang="en-US" sz="1800" dirty="0" smtClean="0">
                <a:latin typeface="Arial" panose="020B0604020202020204" pitchFamily="34" charset="0"/>
                <a:cs typeface="Arial" panose="020B0604020202020204" pitchFamily="34" charset="0"/>
              </a:rPr>
              <a:t>submissions</a:t>
            </a:r>
          </a:p>
          <a:p>
            <a:pPr marL="342900" lvl="5" indent="-342900">
              <a:spcBef>
                <a:spcPts val="800"/>
              </a:spcBef>
              <a:buNone/>
            </a:pPr>
            <a:r>
              <a:rPr lang="en-US" sz="1800" dirty="0">
                <a:latin typeface="Arial" panose="020B0604020202020204" pitchFamily="34" charset="0"/>
                <a:cs typeface="Arial" panose="020B0604020202020204" pitchFamily="34" charset="0"/>
              </a:rPr>
              <a:t> </a:t>
            </a:r>
            <a:r>
              <a:rPr lang="en-US" sz="1800" dirty="0" smtClean="0">
                <a:latin typeface="Arial" panose="020B0604020202020204" pitchFamily="34" charset="0"/>
                <a:cs typeface="Arial" panose="020B0604020202020204" pitchFamily="34" charset="0"/>
              </a:rPr>
              <a:t>    2 </a:t>
            </a:r>
            <a:r>
              <a:rPr lang="en-US" sz="1800" dirty="0">
                <a:latin typeface="Arial" panose="020B0604020202020204" pitchFamily="34" charset="0"/>
                <a:cs typeface="Arial" panose="020B0604020202020204" pitchFamily="34" charset="0"/>
              </a:rPr>
              <a:t>Council submissions</a:t>
            </a:r>
          </a:p>
          <a:p>
            <a:pPr>
              <a:buFont typeface="Arial" pitchFamily="34" charset="0"/>
              <a:buChar char="•"/>
            </a:pPr>
            <a:endParaRPr lang="en-US" sz="1200" b="0" dirty="0">
              <a:solidFill>
                <a:srgbClr val="0070C0"/>
              </a:solidFill>
              <a:latin typeface="Arial" panose="020B0604020202020204" pitchFamily="34" charset="0"/>
              <a:cs typeface="Arial" panose="020B0604020202020204" pitchFamily="34" charset="0"/>
            </a:endParaRPr>
          </a:p>
          <a:p>
            <a:endParaRPr lang="en-AU" sz="1200" b="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4691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dirty="0" smtClean="0"/>
              <a:t>Key Issues raised</a:t>
            </a:r>
            <a:endParaRPr lang="en-AU" dirty="0"/>
          </a:p>
        </p:txBody>
      </p:sp>
      <p:sp>
        <p:nvSpPr>
          <p:cNvPr id="4" name="Content Placeholder 3"/>
          <p:cNvSpPr>
            <a:spLocks noGrp="1"/>
          </p:cNvSpPr>
          <p:nvPr>
            <p:ph idx="1"/>
          </p:nvPr>
        </p:nvSpPr>
        <p:spPr/>
        <p:txBody>
          <a:bodyPr>
            <a:noAutofit/>
          </a:bodyPr>
          <a:lstStyle/>
          <a:p>
            <a:pPr>
              <a:buFont typeface="Arial" pitchFamily="34" charset="0"/>
              <a:buChar char="•"/>
            </a:pPr>
            <a:r>
              <a:rPr lang="en-US" sz="2400" dirty="0">
                <a:latin typeface="Arial" panose="020B0604020202020204" pitchFamily="34" charset="0"/>
                <a:cs typeface="Arial" panose="020B0604020202020204" pitchFamily="34" charset="0"/>
              </a:rPr>
              <a:t>r</a:t>
            </a:r>
            <a:r>
              <a:rPr lang="en-US" sz="2400" dirty="0" smtClean="0">
                <a:latin typeface="Arial" panose="020B0604020202020204" pitchFamily="34" charset="0"/>
                <a:cs typeface="Arial" panose="020B0604020202020204" pitchFamily="34" charset="0"/>
              </a:rPr>
              <a:t>etail &amp; commercial</a:t>
            </a:r>
          </a:p>
          <a:p>
            <a:pPr>
              <a:buFont typeface="Arial" pitchFamily="34" charset="0"/>
              <a:buChar char="•"/>
            </a:pPr>
            <a:endParaRPr lang="en-US" sz="2400" b="0" dirty="0" smtClean="0">
              <a:latin typeface="Arial" panose="020B0604020202020204" pitchFamily="34" charset="0"/>
              <a:cs typeface="Arial" panose="020B0604020202020204" pitchFamily="34" charset="0"/>
            </a:endParaRPr>
          </a:p>
          <a:p>
            <a:pPr>
              <a:buFont typeface="Arial" pitchFamily="34" charset="0"/>
              <a:buChar char="•"/>
            </a:pPr>
            <a:r>
              <a:rPr lang="en-US" sz="2400" dirty="0" smtClean="0">
                <a:latin typeface="Arial" panose="020B0604020202020204" pitchFamily="34" charset="0"/>
                <a:cs typeface="Arial" panose="020B0604020202020204" pitchFamily="34" charset="0"/>
              </a:rPr>
              <a:t>traffic and parking</a:t>
            </a:r>
          </a:p>
          <a:p>
            <a:pPr>
              <a:buFont typeface="Arial" pitchFamily="34" charset="0"/>
              <a:buChar char="•"/>
            </a:pPr>
            <a:endParaRPr lang="en-US" sz="2400" b="0" dirty="0" smtClean="0">
              <a:latin typeface="Arial" panose="020B0604020202020204" pitchFamily="34" charset="0"/>
              <a:cs typeface="Arial" panose="020B0604020202020204" pitchFamily="34" charset="0"/>
            </a:endParaRPr>
          </a:p>
          <a:p>
            <a:pPr>
              <a:buFont typeface="Arial" pitchFamily="34" charset="0"/>
              <a:buChar char="•"/>
            </a:pPr>
            <a:r>
              <a:rPr lang="en-US" sz="2400" dirty="0" smtClean="0">
                <a:latin typeface="Arial" panose="020B0604020202020204" pitchFamily="34" charset="0"/>
                <a:cs typeface="Arial" panose="020B0604020202020204" pitchFamily="34" charset="0"/>
              </a:rPr>
              <a:t>interface with existing residential development</a:t>
            </a:r>
          </a:p>
          <a:p>
            <a:pPr marL="0" indent="0"/>
            <a:endParaRPr lang="en-US" sz="2400" dirty="0" smtClean="0">
              <a:latin typeface="Arial" panose="020B0604020202020204" pitchFamily="34" charset="0"/>
              <a:cs typeface="Arial" panose="020B0604020202020204" pitchFamily="34" charset="0"/>
            </a:endParaRPr>
          </a:p>
          <a:p>
            <a:pPr>
              <a:buFont typeface="Arial" pitchFamily="34" charset="0"/>
              <a:buChar char="•"/>
            </a:pPr>
            <a:r>
              <a:rPr lang="en-US" sz="2400" dirty="0">
                <a:latin typeface="Arial" panose="020B0604020202020204" pitchFamily="34" charset="0"/>
                <a:cs typeface="Arial" panose="020B0604020202020204" pitchFamily="34" charset="0"/>
              </a:rPr>
              <a:t>i</a:t>
            </a:r>
            <a:r>
              <a:rPr lang="en-US" sz="2400" dirty="0" smtClean="0">
                <a:latin typeface="Arial" panose="020B0604020202020204" pitchFamily="34" charset="0"/>
                <a:cs typeface="Arial" panose="020B0604020202020204" pitchFamily="34" charset="0"/>
              </a:rPr>
              <a:t>nterface with school</a:t>
            </a:r>
          </a:p>
          <a:p>
            <a:pPr marL="0" indent="0"/>
            <a:endParaRPr lang="en-AU" sz="2800" dirty="0">
              <a:solidFill>
                <a:srgbClr val="0070C0"/>
              </a:solidFill>
              <a:latin typeface="Arial" panose="020B0604020202020204" pitchFamily="34" charset="0"/>
              <a:cs typeface="Arial" panose="020B0604020202020204" pitchFamily="34" charset="0"/>
            </a:endParaRPr>
          </a:p>
          <a:p>
            <a:pPr marL="0" indent="0"/>
            <a:endParaRPr lang="en-AU" sz="2800" b="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3192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2564</TotalTime>
  <Words>856</Words>
  <Application>Microsoft Office PowerPoint</Application>
  <PresentationFormat>On-screen Show (4:3)</PresentationFormat>
  <Paragraphs>273</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Angles</vt:lpstr>
      <vt:lpstr>Light industry zone northfield DPA</vt:lpstr>
      <vt:lpstr>agenda</vt:lpstr>
      <vt:lpstr>Purpose</vt:lpstr>
      <vt:lpstr>Recap - Subject land</vt:lpstr>
      <vt:lpstr>Recap - DPA </vt:lpstr>
      <vt:lpstr>Recap - Previous consideration</vt:lpstr>
      <vt:lpstr>Previous consideration</vt:lpstr>
      <vt:lpstr>Recap - consultation</vt:lpstr>
      <vt:lpstr>Key Issues raised</vt:lpstr>
      <vt:lpstr>retail &amp; COmmercial</vt:lpstr>
      <vt:lpstr>retail &amp; COmmercial</vt:lpstr>
      <vt:lpstr>retail &amp; Commercial – area zoned</vt:lpstr>
      <vt:lpstr>retail &amp; COmmercial</vt:lpstr>
      <vt:lpstr>retail &amp; COmmercial</vt:lpstr>
      <vt:lpstr>retail &amp; COmmercial</vt:lpstr>
      <vt:lpstr>Traffic &amp; parking</vt:lpstr>
      <vt:lpstr>Traffic &amp; parking</vt:lpstr>
      <vt:lpstr>Traffic &amp; parking</vt:lpstr>
      <vt:lpstr>Interface with existing residential development</vt:lpstr>
      <vt:lpstr>Interface with existing residential development</vt:lpstr>
      <vt:lpstr>Interface with school</vt:lpstr>
      <vt:lpstr>Interface with school</vt:lpstr>
      <vt:lpstr>Next steps</vt:lpstr>
    </vt:vector>
  </TitlesOfParts>
  <Company>City of Port Adelaide Enfield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industry zone northfield DPA</dc:title>
  <dc:creator>Tony Kamenjarin</dc:creator>
  <cp:lastModifiedBy>Tony Kamenjarin</cp:lastModifiedBy>
  <cp:revision>107</cp:revision>
  <cp:lastPrinted>2017-03-14T05:38:31Z</cp:lastPrinted>
  <dcterms:created xsi:type="dcterms:W3CDTF">2017-02-27T02:46:28Z</dcterms:created>
  <dcterms:modified xsi:type="dcterms:W3CDTF">2017-03-15T07:00:22Z</dcterms:modified>
</cp:coreProperties>
</file>